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86" r:id="rId4"/>
    <p:sldMasterId id="2147483695" r:id="rId5"/>
    <p:sldMasterId id="2147483696" r:id="rId6"/>
    <p:sldMasterId id="2147483697" r:id="rId7"/>
    <p:sldMasterId id="2147483698" r:id="rId8"/>
    <p:sldMasterId id="2147483699" r:id="rId9"/>
    <p:sldMasterId id="2147483700" r:id="rId10"/>
    <p:sldMasterId id="2147483702" r:id="rId11"/>
    <p:sldMasterId id="2147483703" r:id="rId12"/>
    <p:sldMasterId id="2147483704" r:id="rId13"/>
    <p:sldMasterId id="2147483705" r:id="rId14"/>
  </p:sldMasterIdLst>
  <p:notesMasterIdLst>
    <p:notesMasterId r:id="rId133"/>
  </p:notesMasterIdLst>
  <p:handoutMasterIdLst>
    <p:handoutMasterId r:id="rId134"/>
  </p:handoutMasterIdLst>
  <p:sldIdLst>
    <p:sldId id="256" r:id="rId15"/>
    <p:sldId id="257" r:id="rId16"/>
    <p:sldId id="282" r:id="rId17"/>
    <p:sldId id="283" r:id="rId18"/>
    <p:sldId id="482" r:id="rId19"/>
    <p:sldId id="469" r:id="rId20"/>
    <p:sldId id="285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91" r:id="rId31"/>
    <p:sldId id="286" r:id="rId32"/>
    <p:sldId id="288" r:id="rId33"/>
    <p:sldId id="290" r:id="rId34"/>
    <p:sldId id="381" r:id="rId35"/>
    <p:sldId id="292" r:id="rId36"/>
    <p:sldId id="438" r:id="rId37"/>
    <p:sldId id="301" r:id="rId38"/>
    <p:sldId id="302" r:id="rId39"/>
    <p:sldId id="440" r:id="rId40"/>
    <p:sldId id="458" r:id="rId41"/>
    <p:sldId id="401" r:id="rId42"/>
    <p:sldId id="293" r:id="rId43"/>
    <p:sldId id="439" r:id="rId44"/>
    <p:sldId id="295" r:id="rId45"/>
    <p:sldId id="296" r:id="rId46"/>
    <p:sldId id="382" r:id="rId47"/>
    <p:sldId id="297" r:id="rId48"/>
    <p:sldId id="298" r:id="rId49"/>
    <p:sldId id="299" r:id="rId50"/>
    <p:sldId id="442" r:id="rId51"/>
    <p:sldId id="443" r:id="rId52"/>
    <p:sldId id="453" r:id="rId53"/>
    <p:sldId id="454" r:id="rId54"/>
    <p:sldId id="445" r:id="rId55"/>
    <p:sldId id="306" r:id="rId56"/>
    <p:sldId id="314" r:id="rId57"/>
    <p:sldId id="309" r:id="rId58"/>
    <p:sldId id="455" r:id="rId59"/>
    <p:sldId id="310" r:id="rId60"/>
    <p:sldId id="311" r:id="rId61"/>
    <p:sldId id="436" r:id="rId62"/>
    <p:sldId id="307" r:id="rId63"/>
    <p:sldId id="451" r:id="rId64"/>
    <p:sldId id="483" r:id="rId65"/>
    <p:sldId id="485" r:id="rId66"/>
    <p:sldId id="486" r:id="rId67"/>
    <p:sldId id="404" r:id="rId68"/>
    <p:sldId id="405" r:id="rId69"/>
    <p:sldId id="406" r:id="rId70"/>
    <p:sldId id="407" r:id="rId71"/>
    <p:sldId id="408" r:id="rId72"/>
    <p:sldId id="448" r:id="rId73"/>
    <p:sldId id="449" r:id="rId74"/>
    <p:sldId id="409" r:id="rId75"/>
    <p:sldId id="313" r:id="rId76"/>
    <p:sldId id="315" r:id="rId77"/>
    <p:sldId id="450" r:id="rId78"/>
    <p:sldId id="410" r:id="rId79"/>
    <p:sldId id="411" r:id="rId80"/>
    <p:sldId id="317" r:id="rId81"/>
    <p:sldId id="412" r:id="rId82"/>
    <p:sldId id="413" r:id="rId83"/>
    <p:sldId id="319" r:id="rId84"/>
    <p:sldId id="414" r:id="rId85"/>
    <p:sldId id="415" r:id="rId86"/>
    <p:sldId id="318" r:id="rId87"/>
    <p:sldId id="370" r:id="rId88"/>
    <p:sldId id="372" r:id="rId89"/>
    <p:sldId id="374" r:id="rId90"/>
    <p:sldId id="375" r:id="rId91"/>
    <p:sldId id="376" r:id="rId92"/>
    <p:sldId id="321" r:id="rId93"/>
    <p:sldId id="487" r:id="rId94"/>
    <p:sldId id="489" r:id="rId95"/>
    <p:sldId id="488" r:id="rId96"/>
    <p:sldId id="490" r:id="rId97"/>
    <p:sldId id="320" r:id="rId98"/>
    <p:sldId id="322" r:id="rId99"/>
    <p:sldId id="324" r:id="rId100"/>
    <p:sldId id="323" r:id="rId101"/>
    <p:sldId id="416" r:id="rId102"/>
    <p:sldId id="325" r:id="rId103"/>
    <p:sldId id="417" r:id="rId104"/>
    <p:sldId id="418" r:id="rId105"/>
    <p:sldId id="419" r:id="rId106"/>
    <p:sldId id="420" r:id="rId107"/>
    <p:sldId id="421" r:id="rId108"/>
    <p:sldId id="422" r:id="rId109"/>
    <p:sldId id="423" r:id="rId110"/>
    <p:sldId id="424" r:id="rId111"/>
    <p:sldId id="425" r:id="rId112"/>
    <p:sldId id="426" r:id="rId113"/>
    <p:sldId id="427" r:id="rId114"/>
    <p:sldId id="428" r:id="rId115"/>
    <p:sldId id="328" r:id="rId116"/>
    <p:sldId id="429" r:id="rId117"/>
    <p:sldId id="430" r:id="rId118"/>
    <p:sldId id="340" r:id="rId119"/>
    <p:sldId id="341" r:id="rId120"/>
    <p:sldId id="431" r:id="rId121"/>
    <p:sldId id="432" r:id="rId122"/>
    <p:sldId id="342" r:id="rId123"/>
    <p:sldId id="433" r:id="rId124"/>
    <p:sldId id="434" r:id="rId125"/>
    <p:sldId id="467" r:id="rId126"/>
    <p:sldId id="435" r:id="rId127"/>
    <p:sldId id="475" r:id="rId128"/>
    <p:sldId id="476" r:id="rId129"/>
    <p:sldId id="466" r:id="rId130"/>
    <p:sldId id="390" r:id="rId131"/>
    <p:sldId id="259" r:id="rId13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9" clrIdx="0"/>
  <p:cmAuthor id="2" name="Jiafeng Guo" initials="JG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05E"/>
    <a:srgbClr val="FF7E79"/>
    <a:srgbClr val="76D6FF"/>
    <a:srgbClr val="56C1FF"/>
    <a:srgbClr val="094162"/>
    <a:srgbClr val="106FAA"/>
    <a:srgbClr val="093F5D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1"/>
    <p:restoredTop sz="85902" autoAdjust="0"/>
  </p:normalViewPr>
  <p:slideViewPr>
    <p:cSldViewPr snapToGrid="0">
      <p:cViewPr varScale="1">
        <p:scale>
          <a:sx n="77" d="100"/>
          <a:sy n="77" d="100"/>
        </p:scale>
        <p:origin x="1130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3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3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63" Type="http://schemas.openxmlformats.org/officeDocument/2006/relationships/slide" Target="slides/slide49.xml"/><Relationship Id="rId84" Type="http://schemas.openxmlformats.org/officeDocument/2006/relationships/slide" Target="slides/slide70.xml"/><Relationship Id="rId138" Type="http://schemas.openxmlformats.org/officeDocument/2006/relationships/theme" Target="theme/theme1.xml"/><Relationship Id="rId16" Type="http://schemas.openxmlformats.org/officeDocument/2006/relationships/slide" Target="slides/slide2.xml"/><Relationship Id="rId107" Type="http://schemas.openxmlformats.org/officeDocument/2006/relationships/slide" Target="slides/slide9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74" Type="http://schemas.openxmlformats.org/officeDocument/2006/relationships/slide" Target="slides/slide60.xml"/><Relationship Id="rId79" Type="http://schemas.openxmlformats.org/officeDocument/2006/relationships/slide" Target="slides/slide65.xml"/><Relationship Id="rId102" Type="http://schemas.openxmlformats.org/officeDocument/2006/relationships/slide" Target="slides/slide88.xml"/><Relationship Id="rId123" Type="http://schemas.openxmlformats.org/officeDocument/2006/relationships/slide" Target="slides/slide109.xml"/><Relationship Id="rId128" Type="http://schemas.openxmlformats.org/officeDocument/2006/relationships/slide" Target="slides/slide11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6.xml"/><Relationship Id="rId95" Type="http://schemas.openxmlformats.org/officeDocument/2006/relationships/slide" Target="slides/slide8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113" Type="http://schemas.openxmlformats.org/officeDocument/2006/relationships/slide" Target="slides/slide99.xml"/><Relationship Id="rId118" Type="http://schemas.openxmlformats.org/officeDocument/2006/relationships/slide" Target="slides/slide104.xml"/><Relationship Id="rId134" Type="http://schemas.openxmlformats.org/officeDocument/2006/relationships/handoutMaster" Target="handoutMasters/handoutMaster1.xml"/><Relationship Id="rId139" Type="http://schemas.openxmlformats.org/officeDocument/2006/relationships/tableStyles" Target="tableStyles.xml"/><Relationship Id="rId80" Type="http://schemas.openxmlformats.org/officeDocument/2006/relationships/slide" Target="slides/slide66.xml"/><Relationship Id="rId85" Type="http://schemas.openxmlformats.org/officeDocument/2006/relationships/slide" Target="slides/slide7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59" Type="http://schemas.openxmlformats.org/officeDocument/2006/relationships/slide" Target="slides/slide45.xml"/><Relationship Id="rId103" Type="http://schemas.openxmlformats.org/officeDocument/2006/relationships/slide" Target="slides/slide89.xml"/><Relationship Id="rId108" Type="http://schemas.openxmlformats.org/officeDocument/2006/relationships/slide" Target="slides/slide94.xml"/><Relationship Id="rId124" Type="http://schemas.openxmlformats.org/officeDocument/2006/relationships/slide" Target="slides/slide110.xml"/><Relationship Id="rId129" Type="http://schemas.openxmlformats.org/officeDocument/2006/relationships/slide" Target="slides/slide115.xml"/><Relationship Id="rId54" Type="http://schemas.openxmlformats.org/officeDocument/2006/relationships/slide" Target="slides/slide40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91" Type="http://schemas.openxmlformats.org/officeDocument/2006/relationships/slide" Target="slides/slide77.xml"/><Relationship Id="rId96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49" Type="http://schemas.openxmlformats.org/officeDocument/2006/relationships/slide" Target="slides/slide35.xml"/><Relationship Id="rId114" Type="http://schemas.openxmlformats.org/officeDocument/2006/relationships/slide" Target="slides/slide100.xml"/><Relationship Id="rId119" Type="http://schemas.openxmlformats.org/officeDocument/2006/relationships/slide" Target="slides/slide105.xml"/><Relationship Id="rId44" Type="http://schemas.openxmlformats.org/officeDocument/2006/relationships/slide" Target="slides/slide30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81" Type="http://schemas.openxmlformats.org/officeDocument/2006/relationships/slide" Target="slides/slide67.xml"/><Relationship Id="rId86" Type="http://schemas.openxmlformats.org/officeDocument/2006/relationships/slide" Target="slides/slide72.xml"/><Relationship Id="rId130" Type="http://schemas.openxmlformats.org/officeDocument/2006/relationships/slide" Target="slides/slide116.xml"/><Relationship Id="rId135" Type="http://schemas.openxmlformats.org/officeDocument/2006/relationships/commentAuthors" Target="commentAuthor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109" Type="http://schemas.openxmlformats.org/officeDocument/2006/relationships/slide" Target="slides/slide9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97" Type="http://schemas.openxmlformats.org/officeDocument/2006/relationships/slide" Target="slides/slide83.xml"/><Relationship Id="rId104" Type="http://schemas.openxmlformats.org/officeDocument/2006/relationships/slide" Target="slides/slide90.xml"/><Relationship Id="rId120" Type="http://schemas.openxmlformats.org/officeDocument/2006/relationships/slide" Target="slides/slide106.xml"/><Relationship Id="rId125" Type="http://schemas.openxmlformats.org/officeDocument/2006/relationships/slide" Target="slides/slide11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92" Type="http://schemas.openxmlformats.org/officeDocument/2006/relationships/slide" Target="slides/slide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slide" Target="slides/slide73.xml"/><Relationship Id="rId110" Type="http://schemas.openxmlformats.org/officeDocument/2006/relationships/slide" Target="slides/slide96.xml"/><Relationship Id="rId115" Type="http://schemas.openxmlformats.org/officeDocument/2006/relationships/slide" Target="slides/slide101.xml"/><Relationship Id="rId131" Type="http://schemas.openxmlformats.org/officeDocument/2006/relationships/slide" Target="slides/slide117.xml"/><Relationship Id="rId136" Type="http://schemas.openxmlformats.org/officeDocument/2006/relationships/presProps" Target="presProps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56" Type="http://schemas.openxmlformats.org/officeDocument/2006/relationships/slide" Target="slides/slide42.xml"/><Relationship Id="rId77" Type="http://schemas.openxmlformats.org/officeDocument/2006/relationships/slide" Target="slides/slide63.xml"/><Relationship Id="rId100" Type="http://schemas.openxmlformats.org/officeDocument/2006/relationships/slide" Target="slides/slide86.xml"/><Relationship Id="rId105" Type="http://schemas.openxmlformats.org/officeDocument/2006/relationships/slide" Target="slides/slide91.xml"/><Relationship Id="rId126" Type="http://schemas.openxmlformats.org/officeDocument/2006/relationships/slide" Target="slides/slide11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93" Type="http://schemas.openxmlformats.org/officeDocument/2006/relationships/slide" Target="slides/slide79.xml"/><Relationship Id="rId98" Type="http://schemas.openxmlformats.org/officeDocument/2006/relationships/slide" Target="slides/slide84.xml"/><Relationship Id="rId121" Type="http://schemas.openxmlformats.org/officeDocument/2006/relationships/slide" Target="slides/slide10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1.xml"/><Relationship Id="rId46" Type="http://schemas.openxmlformats.org/officeDocument/2006/relationships/slide" Target="slides/slide32.xml"/><Relationship Id="rId67" Type="http://schemas.openxmlformats.org/officeDocument/2006/relationships/slide" Target="slides/slide53.xml"/><Relationship Id="rId116" Type="http://schemas.openxmlformats.org/officeDocument/2006/relationships/slide" Target="slides/slide102.xml"/><Relationship Id="rId137" Type="http://schemas.openxmlformats.org/officeDocument/2006/relationships/viewProps" Target="viewProp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62" Type="http://schemas.openxmlformats.org/officeDocument/2006/relationships/slide" Target="slides/slide48.xml"/><Relationship Id="rId83" Type="http://schemas.openxmlformats.org/officeDocument/2006/relationships/slide" Target="slides/slide69.xml"/><Relationship Id="rId88" Type="http://schemas.openxmlformats.org/officeDocument/2006/relationships/slide" Target="slides/slide74.xml"/><Relationship Id="rId111" Type="http://schemas.openxmlformats.org/officeDocument/2006/relationships/slide" Target="slides/slide97.xml"/><Relationship Id="rId132" Type="http://schemas.openxmlformats.org/officeDocument/2006/relationships/slide" Target="slides/slide118.xml"/><Relationship Id="rId15" Type="http://schemas.openxmlformats.org/officeDocument/2006/relationships/slide" Target="slides/slide1.xml"/><Relationship Id="rId36" Type="http://schemas.openxmlformats.org/officeDocument/2006/relationships/slide" Target="slides/slide22.xml"/><Relationship Id="rId57" Type="http://schemas.openxmlformats.org/officeDocument/2006/relationships/slide" Target="slides/slide43.xml"/><Relationship Id="rId106" Type="http://schemas.openxmlformats.org/officeDocument/2006/relationships/slide" Target="slides/slide92.xml"/><Relationship Id="rId127" Type="http://schemas.openxmlformats.org/officeDocument/2006/relationships/slide" Target="slides/slide11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52" Type="http://schemas.openxmlformats.org/officeDocument/2006/relationships/slide" Target="slides/slide38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94" Type="http://schemas.openxmlformats.org/officeDocument/2006/relationships/slide" Target="slides/slide80.xml"/><Relationship Id="rId99" Type="http://schemas.openxmlformats.org/officeDocument/2006/relationships/slide" Target="slides/slide85.xml"/><Relationship Id="rId101" Type="http://schemas.openxmlformats.org/officeDocument/2006/relationships/slide" Target="slides/slide87.xml"/><Relationship Id="rId122" Type="http://schemas.openxmlformats.org/officeDocument/2006/relationships/slide" Target="slides/slide10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2.xml"/><Relationship Id="rId47" Type="http://schemas.openxmlformats.org/officeDocument/2006/relationships/slide" Target="slides/slide33.xml"/><Relationship Id="rId68" Type="http://schemas.openxmlformats.org/officeDocument/2006/relationships/slide" Target="slides/slide54.xml"/><Relationship Id="rId89" Type="http://schemas.openxmlformats.org/officeDocument/2006/relationships/slide" Target="slides/slide75.xml"/><Relationship Id="rId112" Type="http://schemas.openxmlformats.org/officeDocument/2006/relationships/slide" Target="slides/slide98.xml"/><Relationship Id="rId133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A28FBFD-D2C7-45E6-A11C-974E84E96E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60AE5A-716D-4F4C-BB80-2BE44C160B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B8BCF-99A6-406A-903D-0228EEE21D07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E3C4EA-ECA0-460B-95A3-548925461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D6775B-F6C4-4F0B-93F3-B4BF437367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8B0E4-999E-402C-9622-050A796BB5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268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2022/11/7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xifengguo.github.io/papers/Access-survey.pdf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xifengguo.github.io/papers/Access-survey.pdf" TargetMode="External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5.03674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8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划分为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个类别，</a:t>
            </a:r>
          </a:p>
          <a:p>
            <a:r>
              <a:rPr kumimoji="1" lang="zh-CN" altLang="en-US" dirty="0"/>
              <a:t>先说一个问题的</a:t>
            </a:r>
            <a:r>
              <a:rPr kumimoji="1" lang="en-US" altLang="zh-CN" dirty="0"/>
              <a:t>setting</a:t>
            </a:r>
            <a:r>
              <a:rPr kumimoji="1" lang="zh-CN" altLang="en-US" dirty="0"/>
              <a:t>，</a:t>
            </a:r>
            <a:r>
              <a:rPr kumimoji="1" lang="zh-CN" altLang="en-US" baseline="0" dirty="0"/>
              <a:t> 距离，新闻文档，两个文档有距离，每个文档都划分到一个类</a:t>
            </a:r>
          </a:p>
          <a:p>
            <a:endParaRPr kumimoji="1" lang="zh-CN" altLang="en-US" baseline="0" dirty="0"/>
          </a:p>
          <a:p>
            <a:r>
              <a:rPr kumimoji="1" lang="en-US" altLang="zh-CN" dirty="0" err="1"/>
              <a:t>Kmeans</a:t>
            </a:r>
            <a:r>
              <a:rPr kumimoji="1" lang="zh-CN" altLang="en-US" dirty="0"/>
              <a:t> 伪代码。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提问：改算法到底在优化什么？ 引出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mu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r</a:t>
            </a:r>
            <a:r>
              <a:rPr kumimoji="1" lang="zh-CN" altLang="en-US" baseline="0" dirty="0"/>
              <a:t> 推迟</a:t>
            </a:r>
          </a:p>
          <a:p>
            <a:endParaRPr kumimoji="1" lang="zh-CN" altLang="en-US" baseline="0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814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r>
              <a:rPr kumimoji="1" lang="zh-CN" altLang="en-US" dirty="0"/>
              <a:t>每个迭代先更新中心点，再划分点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96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387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cordinary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descent</a:t>
            </a:r>
            <a:r>
              <a:rPr kumimoji="1" lang="zh-CN" altLang="en-US" dirty="0"/>
              <a:t> 提前， 去除</a:t>
            </a:r>
            <a:r>
              <a:rPr kumimoji="1" lang="en-US" altLang="zh-CN" dirty="0"/>
              <a:t>EM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为什么会停</a:t>
            </a:r>
            <a:endParaRPr kumimoji="1" lang="en-US" altLang="zh-CN" dirty="0"/>
          </a:p>
          <a:p>
            <a:r>
              <a:rPr kumimoji="1" lang="zh-CN" altLang="en-US" dirty="0"/>
              <a:t>三个大问题一个小问题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909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075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565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中国餐馆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57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652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502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22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Hinto</a:t>
            </a:r>
            <a:r>
              <a:rPr kumimoji="1" lang="zh-CN" altLang="en-US" dirty="0"/>
              <a:t>在</a:t>
            </a:r>
            <a:r>
              <a:rPr kumimoji="1" lang="en-US" altLang="zh-CN" dirty="0"/>
              <a:t>AAAI2020</a:t>
            </a:r>
            <a:r>
              <a:rPr kumimoji="1" lang="zh-CN" altLang="en-US" dirty="0"/>
              <a:t>大会上说，无监督学习是最值得做的事儿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760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086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503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057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676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359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720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535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81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05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81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无监督表征学习的主要目标是从无标注数据中发现有用的数据表征，以完成后续任务。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023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系统树图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一种表示亲缘关系的树状图解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617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769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72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169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252525"/>
                </a:solidFill>
                <a:latin typeface="Arial" panose="020B0604020202020204" pitchFamily="34" charset="0"/>
              </a:rPr>
              <a:t>In this diagram, </a:t>
            </a:r>
            <a:r>
              <a:rPr lang="en-US" altLang="zh-CN" dirty="0" err="1">
                <a:solidFill>
                  <a:srgbClr val="252525"/>
                </a:solidFill>
                <a:latin typeface="Nimbus Roman No9 L"/>
              </a:rPr>
              <a:t>minPts</a:t>
            </a:r>
            <a:r>
              <a:rPr lang="en-US" altLang="zh-CN" dirty="0">
                <a:solidFill>
                  <a:srgbClr val="252525"/>
                </a:solidFill>
                <a:latin typeface="Nimbus Roman No9 L"/>
              </a:rPr>
              <a:t> = 4</a:t>
            </a:r>
            <a:r>
              <a:rPr lang="en-US" altLang="zh-CN" dirty="0">
                <a:solidFill>
                  <a:srgbClr val="252525"/>
                </a:solidFill>
                <a:latin typeface="Arial" panose="020B0604020202020204" pitchFamily="34" charset="0"/>
              </a:rPr>
              <a:t>. Point A and the other red points are core points, because the area surrounding these points in an </a:t>
            </a:r>
            <a:r>
              <a:rPr lang="en-US" altLang="zh-CN" i="1" dirty="0">
                <a:solidFill>
                  <a:srgbClr val="252525"/>
                </a:solidFill>
                <a:latin typeface="Nimbus Roman No9 L"/>
              </a:rPr>
              <a:t>ε</a:t>
            </a:r>
            <a:r>
              <a:rPr lang="en-US" altLang="zh-CN" dirty="0">
                <a:solidFill>
                  <a:srgbClr val="252525"/>
                </a:solidFill>
                <a:latin typeface="Arial" panose="020B0604020202020204" pitchFamily="34" charset="0"/>
              </a:rPr>
              <a:t> radius contain at least 4 points (including the point itself). Because they are all reachable from one another, they form a single cluster. Points B and C are not core points, but are reachable from A (via other core points) and thus belong to the cluster as well. Point N is a noise point that is neither a core point nor density-reachable.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982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https://xifengguo.github.io/papers/Access-survey.pdf</a:t>
            </a:r>
            <a:r>
              <a:rPr lang="en-US" altLang="zh-CN" dirty="0"/>
              <a:t>   deep clustering </a:t>
            </a:r>
            <a:r>
              <a:rPr lang="zh-CN" altLang="en-US" dirty="0"/>
              <a:t>算法综述，按深度模型结构进行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439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https://xifengguo.github.io/papers/Access-survey.pdf</a:t>
            </a:r>
            <a:r>
              <a:rPr lang="en-US" altLang="zh-CN" dirty="0"/>
              <a:t>   deep clustering </a:t>
            </a:r>
            <a:r>
              <a:rPr lang="zh-CN" altLang="en-US" dirty="0"/>
              <a:t>算法综述，按深度模型结构进行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850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hlinkClick r:id="rId3"/>
              </a:rPr>
              <a:t>https://arxiv.org/abs/1905.03674</a:t>
            </a:r>
            <a:r>
              <a:rPr lang="en-US" altLang="zh-CN" dirty="0"/>
              <a:t>  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Proportionally Fair Clustering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NIPS 2017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b="1" dirty="0">
                <a:solidFill>
                  <a:srgbClr val="09405E"/>
                </a:solidFill>
              </a:rPr>
              <a:t>公平性</a:t>
            </a:r>
            <a:endParaRPr lang="en-US" altLang="zh-CN" dirty="0">
              <a:solidFill>
                <a:srgbClr val="09405E"/>
              </a:solidFill>
            </a:endParaRPr>
          </a:p>
          <a:p>
            <a:r>
              <a:rPr lang="en-US" altLang="zh-CN" dirty="0">
                <a:solidFill>
                  <a:srgbClr val="09405E"/>
                </a:solidFill>
              </a:rPr>
              <a:t>Fair Clustering Through </a:t>
            </a:r>
            <a:r>
              <a:rPr lang="en-US" altLang="zh-CN" dirty="0" err="1">
                <a:solidFill>
                  <a:srgbClr val="09405E"/>
                </a:solidFill>
              </a:rPr>
              <a:t>Fairlets</a:t>
            </a:r>
            <a:endParaRPr lang="en-US" altLang="zh-CN" dirty="0">
              <a:solidFill>
                <a:srgbClr val="09405E"/>
              </a:solidFill>
            </a:endParaRPr>
          </a:p>
          <a:p>
            <a:r>
              <a:rPr lang="en-US" altLang="zh-CN" dirty="0">
                <a:solidFill>
                  <a:srgbClr val="09405E"/>
                </a:solidFill>
              </a:rPr>
              <a:t>Guarantees for Spectral Clustering with Fairness Constraints.</a:t>
            </a:r>
          </a:p>
          <a:p>
            <a:r>
              <a:rPr lang="en-US" altLang="zh-CN" dirty="0">
                <a:solidFill>
                  <a:srgbClr val="09405E"/>
                </a:solidFill>
              </a:rPr>
              <a:t>Scalable Fair Clustering</a:t>
            </a:r>
          </a:p>
          <a:p>
            <a:r>
              <a:rPr lang="en-US" altLang="zh-CN" dirty="0">
                <a:solidFill>
                  <a:srgbClr val="09405E"/>
                </a:solidFill>
              </a:rPr>
              <a:t>Fair k-Center Clustering for Data Summarization.</a:t>
            </a:r>
          </a:p>
          <a:p>
            <a:r>
              <a:rPr lang="zh-CN" altLang="en-US" b="1" dirty="0">
                <a:solidFill>
                  <a:srgbClr val="09405E"/>
                </a:solidFill>
              </a:rPr>
              <a:t>聚类加速</a:t>
            </a:r>
            <a:endParaRPr lang="en-US" altLang="zh-CN" b="1" dirty="0">
              <a:solidFill>
                <a:srgbClr val="09405E"/>
              </a:solidFill>
            </a:endParaRPr>
          </a:p>
          <a:p>
            <a:r>
              <a:rPr lang="en-US" altLang="zh-CN" dirty="0">
                <a:solidFill>
                  <a:srgbClr val="09405E"/>
                </a:solidFill>
              </a:rPr>
              <a:t>Improved Parallel Algorithms for Density-Based Network Clustering</a:t>
            </a:r>
          </a:p>
          <a:p>
            <a:r>
              <a:rPr lang="en-US" altLang="zh-CN" dirty="0">
                <a:solidFill>
                  <a:srgbClr val="09405E"/>
                </a:solidFill>
              </a:rPr>
              <a:t>DBSCAN++: Towards fast and scalable density clustering.</a:t>
            </a:r>
          </a:p>
          <a:p>
            <a:r>
              <a:rPr lang="en-US" altLang="zh-CN" b="1" dirty="0">
                <a:solidFill>
                  <a:srgbClr val="09405E"/>
                </a:solidFill>
              </a:rPr>
              <a:t>Multi-view</a:t>
            </a:r>
            <a:r>
              <a:rPr lang="zh-CN" altLang="en-US" b="1" dirty="0">
                <a:solidFill>
                  <a:srgbClr val="09405E"/>
                </a:solidFill>
              </a:rPr>
              <a:t>聚类</a:t>
            </a:r>
            <a:endParaRPr lang="en-US" altLang="zh-CN" b="1" dirty="0">
              <a:solidFill>
                <a:srgbClr val="09405E"/>
              </a:solidFill>
            </a:endParaRPr>
          </a:p>
          <a:p>
            <a:r>
              <a:rPr lang="en-US" altLang="zh-CN" dirty="0">
                <a:solidFill>
                  <a:srgbClr val="09405E"/>
                </a:solidFill>
              </a:rPr>
              <a:t>COMIC: Multi-view Clustering Without Parameter Selection </a:t>
            </a:r>
            <a:endParaRPr lang="en-US" altLang="zh-CN" b="1" dirty="0">
              <a:solidFill>
                <a:srgbClr val="09405E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84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这也是为什么可以有很多算法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680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闵氏距离的缺点主要有两个：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将各个分量的量纲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(scale)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，也就是“单位”当作相同的看待了。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没有考虑各个分量的分布（期望，方差等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可能是不同的。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842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pdfs.semanticscholar.org</a:t>
            </a:r>
            <a:r>
              <a:rPr kumimoji="1" lang="en-US" altLang="zh-CN" dirty="0"/>
              <a:t>/1d35/2dd5f030589ecfe8910ab1cc0dd320bf600d.pdf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standardization = z-score normalization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00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重新画的图，左右两个簇分别由两个高斯分布采样来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9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050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510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957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E5881D-5351-4FB6-8A6B-1DBCAB3C8CE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058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165B13-8077-4D08-BE06-4D2BE76C33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8086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E8E1A4-A47F-4565-A508-830A45805C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3929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BD7CEA-C1F7-418C-BA2A-8A0D404694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57873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C97422-21B6-43EF-9A8F-E274B49AAF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34442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D06C83-5651-482B-8B38-6AAE324961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6998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94B614-6249-41F5-B0EB-1693A394835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07050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E4C4D2-08C3-48C6-AF31-7F203B87765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0080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4CE321-121D-40BA-8EA8-1A5AA3B4E9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3629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467409-24B8-424B-BD95-82470F654F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32216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494F0D-D212-4673-BB22-8B6634EF52E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74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D8DCBF6-F48E-43CF-B874-B9E3720DE0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3443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C031A8-AFCB-4EAC-8DE8-04D372B13B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2488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6D913F-79D6-4D67-B024-B4FA44FF7D2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5596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7A91D-C306-4E07-AE95-5F6C37B2EF4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173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3196AA-187C-4779-BFC1-175B60721B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14983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1C3FBF-FDB1-4377-9595-6AA4EB025C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1790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89C005-3C40-4DC8-88CA-44B6513612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11330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7E93C-1D3C-4C8F-8518-25BC56F2D5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6790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BB272E-0807-4026-BBDD-C45C1817E15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0762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D87E60-3A02-4EDA-B8C3-137E4D64D53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6727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7BB914-A940-4A6A-BE2B-BC32AD8827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667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E03B1A-683E-46B8-A311-FB06ED1607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06238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D60F2-9F4D-40E9-9ED8-E1E0B595A77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6933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4921C8-8B1E-44AA-8790-FB4990B22A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8509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5D558C-37AA-4CF4-A497-F8D9DCD7EB7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07423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BAD912-C392-4CA6-B4EE-7F02ACC016D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45108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5D392C-B8C6-43D6-8A21-1595C7EBC05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3652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70B720-2E6E-457B-BECF-021519C1116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3706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A6658C-59D5-49B0-BC74-9F081EFE572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32668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A3634F-D4F4-4573-9DE3-3D6AB14EDB7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1716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D9F1BC-0BAC-42FF-86FC-CF7F6706366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81181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680FB4-932F-4105-BB33-D325CED655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266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F21180-2790-4DBC-A3B5-8D8D2ECC96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33560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6909E4-46B5-4B0F-99F1-C95EA143A9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96511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0991E6-FA0C-48C8-971C-2C557334EC0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63462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DF2A8-AEFE-4534-87AE-28EEADD809D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7889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9BEFDF-1557-402B-9B59-31F756A3F41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5670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9D071D-4D22-4765-8837-6E058A81726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34354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9DD34B-E612-44B5-B9DD-AD654537D7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6637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665903-91E3-4DCC-8442-8FABA9E3C6F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03676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FCD272-ACB0-4FD2-8080-D24AE7155AC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47018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EBEC4-6A56-4C4D-9937-84F04955A4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80088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5707F6-FC6C-4819-9D8B-731AACB365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14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4AF74A-22CA-4003-8C56-3183D7664BC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5972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4129B7-BB9D-46A2-9ECB-8A75BCF925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62453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5DB95-42AE-4893-9DD1-EA3FBFDE237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28856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9A6D35-CDEB-428B-857F-EADB68F267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2344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F2661A-CFEA-4319-AA2C-65896B344C9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33001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878741-4648-4DF2-A4F7-3F853DFDFB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0730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3DA3F-6FB0-4AF6-825F-3EFAC8FEC6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53086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0941D-62C0-4F32-9FA8-5AF119ACB6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678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BF416E-1D80-461C-A6CF-D27AF521A9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8731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6B3C55-728E-45D8-A96D-AE13EEA422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3226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C8F640-0DC8-486D-B1D6-50E7A3C5CC8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765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FF325F-3E70-4477-91CF-AE8226774A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97779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E5D48C-85D2-4486-9FA8-F412D06380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69012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B5CC3-3058-4C86-BF77-4AE789C66A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88313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C2E1D7-D15B-4090-A58D-C48ED0A559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95150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856320-B6EA-4CF7-B004-1E14A7CE47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13136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35D1CD-9229-470E-A02A-27346924AC4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077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1D57E3-7DCF-443F-A82F-A4790F61C1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481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5B7BE3-CD0B-4754-B339-B56E2CD0490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93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465934-9891-4C9B-854E-46FAE2E96E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549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521B15-3AF9-41F5-A10F-BC1C7C158B6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23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76235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B838EB-52A6-4842-9F39-D027DD8602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433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85C096-889F-40B2-B938-A0A91CF7FFD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953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94CE28-5A88-4F80-BBE9-DE1DD276C6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943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F422003-CBE6-4F46-B5B2-47F2FFB185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71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503ECF6-586F-4B15-99AB-97647016BA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9885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3A7ED4-9467-491F-8E49-D4FC35D420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0908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2EF238-2D0E-4B05-A020-7FBFCF5EA1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821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005ED11-F2EB-4084-B589-E880F099CE4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3561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414304A-7304-4DFC-A45E-0AFC7532BE1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978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0DE3B0-B833-418B-81C8-75CFE45478D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67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40359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620CD0-98A2-4342-B015-9FDB3206846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221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69A6342-2588-4DA4-AD62-44EE885BB1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6615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6C7DAF-3613-4EC0-A2A9-57886803034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7088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A05AA1-65CD-4B38-A733-10BB8FAD504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1818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EC78534-4642-47D2-8C08-B3C93B8075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AFCA4D1-66A3-4F22-AD12-152700EC711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A623BF-E88A-4846-9A02-C116176DAEB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6D1DC2-B047-46E9-91AD-845A87F3647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8888564-29E9-4055-81D5-2A47BDEB8B7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5ACB69-D73A-4413-B924-7DC798A28F0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650671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6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altLang="zh-CN" dirty="0" err="1"/>
              <a:t>acd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dirty="0" err="1"/>
              <a:t>scd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D16A86-1676-4CC6-8F19-FDF5FBF6CD4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898E07-3652-4BE2-9E3B-09C84CE142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48E773-F142-4E3B-AFF9-F0E6404485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F5CAD1D-931C-43A7-B6FF-D4AD1BE6A7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B50D13-9624-4D19-AF99-F546203A83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417BCE-2B6E-40D1-A61E-9D1EA9FF78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2721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A04BA4-6C97-4497-9129-A4AA2F577F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1254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45C3DF-A26B-4236-BD49-A215FECE6C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0916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AD049E-0F17-4EF0-A8B1-BED298A7636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316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8ACC29-44D8-496D-A469-F908635C20F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95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013474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5211C1-19A6-4D0D-BABC-0823C6CF13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187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EF83B7-AC46-4B1E-B718-2A6E0918BE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529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093EF6-BAF1-4353-929F-272B02AC5F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905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9FBD9F-FEAE-4536-90D5-5F72B3D4DEE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8338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FB4ACC-3619-4108-9B15-63A9809CA64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7191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9E71E8-5493-4435-ADF9-E11C28F3AB7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7505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A430DD-0829-4601-90B1-790DC138A0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0420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901EF6-C5EA-47D3-9908-586B59B985F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3782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65EA21-972D-4F61-9E93-5C8A8B4562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1098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3D82A-C424-4A93-B6D6-7231A896D78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79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048005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4BC85B-E623-455B-A1AC-EF14744856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2279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663982-DDF3-43BE-B8AC-F951DD6305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7458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4E4E0E-B103-4C0D-BC75-D266277A15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9514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9C994F-DA88-49F8-B634-20E9CF901C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2778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A3A006-1C2C-4F95-A1BF-952E3647CF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389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4C4DA3-9A88-4C30-A8F9-906EFB428B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3723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F47C9C-AB1E-4F8D-AA9B-F86BB8A567A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079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3E5178-34E6-4817-8B16-57F89BA990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4710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48ED78-CB38-465C-9B25-7595D46E0A0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7502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64BFF9-6645-4CC4-B3E8-4CABB22655E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2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0E5DFB-C986-488C-AF9D-00B99B191B4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6558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578690-8464-44FC-BFD1-FAD69F43DE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867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7165CD-4E42-4420-B4AE-9562B92FD83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3302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F6E0C9-CC68-4D41-88B6-F8B4371FF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325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CA0AB2-DF30-49F0-A9B9-6C51728F9C0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2055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F53238-53A5-4E59-B738-4833CFC2E39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2915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6AED93-A99C-45B7-A0A7-7519A01D282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0098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008821-93BF-4D8A-BA24-7ED7B891542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825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BBE8F0-DF35-4E71-BDA5-BBA9BA41B0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5785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C0F761-C9A2-4352-891C-8261809689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5748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F16C6-F0CA-4914-858E-30DA5DF94F9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3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15C65B7-C812-4CE2-A7EC-E462544EF4E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2774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DDD3F9-1273-4832-A1B2-AC1DAC1AD32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0038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A71F52-5D0C-44C2-BF71-EC8831FF84E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0741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3CBEFD-F8AC-4C70-900D-1EB5DC4F93D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93099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7DFD8E-941A-4658-BE43-F15FA48EC3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4207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EE063F-96C8-4BD7-8D4E-8A6B1A5246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193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C1EBE8-D033-4614-ABBC-7863DBC1D80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8093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D21FA9-6895-4CA2-8B2B-DF542F6870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052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80FF0C-0F35-4C4D-9110-D6759144A5C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136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AB881A-F71C-46ED-BBE6-D8C73FD909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346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C62814-6F12-4B8A-A07F-698574948A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B717757-4296-4770-8E6F-FDFDC45ABF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8308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FC070A-1D12-4496-A744-BA0219C5D32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6824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364C98-DA4B-45C2-A4EA-2AF22716FE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5797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DF80DB-3F3C-4F5D-92C8-BFC8A55BD4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86106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0A4460-92D8-426C-A464-B80725BC037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4269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26F45-9381-4A2F-8E37-C98DE727109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657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309D21-4D98-4948-BD8D-667B921E72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0292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65C02-4E95-4A09-AB71-8DBD923364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489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5A05C-F207-4D5E-A5C4-289DA80E93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1912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212AA0-ACCE-441B-96E7-96DD6D82A2A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094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B9D49C-462C-4931-B45E-B94A16AFB6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115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945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048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557F02B7-0BE2-4DA6-8FF6-D6CC1E8AFA0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  <p:sldLayoutId id="2147484160" r:id="rId3"/>
    <p:sldLayoutId id="2147484161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48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253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53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53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4DB9539E-96BB-42E9-B7CA-3B368A48C7B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150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355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55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55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0A52A2BB-A5A5-4308-AD59-387AB2B9155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253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458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58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58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904788D8-92D7-4BA1-BE35-F310C929619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355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560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60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60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0B2F7DB6-3A2D-4990-8BBE-E955851A169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307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CB6463-DF55-43A6-8CDF-9648A3D626B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C207D42-0D96-4F01-9DDA-0AC189F2C94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433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536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9BAEDA71-CFF3-460D-B69F-E042C0A593B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536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638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8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9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8B38BA02-BFE2-4B5B-8AC0-4FC50F6641E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638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741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41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41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7B652A1-30AB-49E0-A178-61DAFADB96F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741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843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43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43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FD3545B-07FF-498D-9506-2C2DE2E0CC5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843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946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46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46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BCB6109F-2788-45AE-969E-778CB5671D5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themeOverride" Target="../theme/themeOverride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80.png"/><Relationship Id="rId4" Type="http://schemas.openxmlformats.org/officeDocument/2006/relationships/image" Target="../media/image107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4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11.gif"/><Relationship Id="rId4" Type="http://schemas.openxmlformats.org/officeDocument/2006/relationships/image" Target="../media/image110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4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4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4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xifengguo.github.io/papers/Access-survey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220.png"/><Relationship Id="rId4" Type="http://schemas.openxmlformats.org/officeDocument/2006/relationships/image" Target="../media/image12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63.png"/><Relationship Id="rId4" Type="http://schemas.openxmlformats.org/officeDocument/2006/relationships/image" Target="../media/image57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60.png"/><Relationship Id="rId4" Type="http://schemas.openxmlformats.org/officeDocument/2006/relationships/image" Target="../media/image6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9.png"/><Relationship Id="rId5" Type="http://schemas.openxmlformats.org/officeDocument/2006/relationships/image" Target="../media/image661.png"/><Relationship Id="rId4" Type="http://schemas.openxmlformats.org/officeDocument/2006/relationships/image" Target="../media/image6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2.pn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9.png"/><Relationship Id="rId5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4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4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93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4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4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4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4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2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4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文本框 10"/>
          <p:cNvSpPr txBox="1">
            <a:spLocks noChangeArrowheads="1"/>
          </p:cNvSpPr>
          <p:nvPr/>
        </p:nvSpPr>
        <p:spPr bwMode="auto">
          <a:xfrm>
            <a:off x="3560760" y="5292826"/>
            <a:ext cx="4956175" cy="111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itchFamily="34" charset="0"/>
                <a:cs typeface="Segoe UI" pitchFamily="34" charset="0"/>
              </a:rPr>
              <a:t>郭嘉丰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egoe UI" pitchFamily="34" charset="0"/>
              <a:cs typeface="Segoe UI" pitchFamily="34" charset="0"/>
            </a:endParaRPr>
          </a:p>
          <a:p>
            <a:pPr algn="ctr"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itchFamily="34" charset="0"/>
                <a:cs typeface="Segoe UI" pitchFamily="34" charset="0"/>
              </a:rPr>
              <a:t>中国科学院大学，中国科学院计算技术研究所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0" y="601681"/>
            <a:ext cx="87683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itchFamily="34" charset="0"/>
                <a:cs typeface="Segoe UI" pitchFamily="34" charset="0"/>
              </a:rPr>
              <a:t>无监督学习</a:t>
            </a:r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itchFamily="34" charset="0"/>
                <a:cs typeface="Segoe UI" pitchFamily="34" charset="0"/>
              </a:rPr>
              <a:t>——</a:t>
            </a:r>
            <a:r>
              <a:rPr lang="zh-CN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itchFamily="34" charset="0"/>
                <a:cs typeface="Segoe UI" pitchFamily="34" charset="0"/>
              </a:rPr>
              <a:t>聚类</a:t>
            </a:r>
            <a:endParaRPr lang="zh-CN" alt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egoe UI" pitchFamily="34" charset="0"/>
              <a:ea typeface="微软雅黑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108016"/>
              </p:ext>
            </p:extLst>
          </p:nvPr>
        </p:nvGraphicFramePr>
        <p:xfrm>
          <a:off x="6505777" y="3387151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20" imgH="177480" progId="Equation.DSMT4">
                  <p:embed/>
                </p:oleObj>
              </mc:Choice>
              <mc:Fallback>
                <p:oleObj name="Equation" r:id="rId2" imgW="114120" imgH="17748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777" y="3387151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AC03BA7D-BF41-49EE-A030-2ADE754E37D7}"/>
              </a:ext>
            </a:extLst>
          </p:cNvPr>
          <p:cNvSpPr/>
          <p:nvPr/>
        </p:nvSpPr>
        <p:spPr>
          <a:xfrm>
            <a:off x="1380683" y="6410055"/>
            <a:ext cx="9664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课程代码：https://github.com/lixinsu/tutorials2018/blob/master/clustering.ipynb</a:t>
            </a:r>
          </a:p>
        </p:txBody>
      </p:sp>
      <p:pic>
        <p:nvPicPr>
          <p:cNvPr id="47464" name="Picture 360" descr="See the source image">
            <a:extLst>
              <a:ext uri="{FF2B5EF4-FFF2-40B4-BE49-F238E27FC236}">
                <a16:creationId xmlns:a16="http://schemas.microsoft.com/office/drawing/2014/main" id="{BD3380B3-C388-4E03-83D1-7FFB7AEB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617" y="2244354"/>
            <a:ext cx="2689120" cy="253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468" name="Picture 364" descr="See the source image">
            <a:extLst>
              <a:ext uri="{FF2B5EF4-FFF2-40B4-BE49-F238E27FC236}">
                <a16:creationId xmlns:a16="http://schemas.microsoft.com/office/drawing/2014/main" id="{65785BE6-05F1-4E41-93E8-7E266C6C0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960" y="2244354"/>
            <a:ext cx="2529715" cy="25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470" name="Picture 366" descr="See the source image">
            <a:extLst>
              <a:ext uri="{FF2B5EF4-FFF2-40B4-BE49-F238E27FC236}">
                <a16:creationId xmlns:a16="http://schemas.microsoft.com/office/drawing/2014/main" id="{298C447A-A42B-4312-8E94-E3D9AD3A3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789" y="2244354"/>
            <a:ext cx="2689120" cy="253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45746F-F27B-45E2-B0F1-56F2D9B5C51E}"/>
              </a:ext>
            </a:extLst>
          </p:cNvPr>
          <p:cNvSpPr txBox="1"/>
          <p:nvPr/>
        </p:nvSpPr>
        <p:spPr>
          <a:xfrm>
            <a:off x="2976204" y="4364880"/>
            <a:ext cx="97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universe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5A51C7-7732-4F9E-82BE-9EDAB7E67342}"/>
              </a:ext>
            </a:extLst>
          </p:cNvPr>
          <p:cNvSpPr txBox="1"/>
          <p:nvPr/>
        </p:nvSpPr>
        <p:spPr>
          <a:xfrm>
            <a:off x="5437590" y="4364880"/>
            <a:ext cx="15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social network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2E3B54-A261-46EA-AC50-0BA2CCE49BE3}"/>
              </a:ext>
            </a:extLst>
          </p:cNvPr>
          <p:cNvSpPr txBox="1"/>
          <p:nvPr/>
        </p:nvSpPr>
        <p:spPr>
          <a:xfrm>
            <a:off x="8458711" y="4364880"/>
            <a:ext cx="86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protein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451D2D-3CE5-458E-AD7B-223EB7B2B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基于划分的聚类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CEFE36-BBFB-4A65-8532-C44C6681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08" y="1693993"/>
            <a:ext cx="6607900" cy="408426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FC6EF3-BA33-49B9-94DD-AE3BE96DEE0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421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90E89FA-7179-4E1E-9303-22717E599A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5834357" cy="3133725"/>
          </a:xfrm>
        </p:spPr>
        <p:txBody>
          <a:bodyPr/>
          <a:lstStyle/>
          <a:p>
            <a:r>
              <a:rPr lang="en-US" altLang="zh-CN" dirty="0"/>
              <a:t>最小距离(MIN)</a:t>
            </a:r>
          </a:p>
          <a:p>
            <a:r>
              <a:rPr lang="en-US" altLang="en-US" dirty="0"/>
              <a:t>最大距离</a:t>
            </a:r>
            <a:r>
              <a:rPr lang="en-US" altLang="zh-CN" dirty="0"/>
              <a:t>(MAX) </a:t>
            </a:r>
            <a:endParaRPr lang="zh-CN" altLang="en-US" dirty="0"/>
          </a:p>
          <a:p>
            <a:r>
              <a:rPr lang="en-US" altLang="en-US" dirty="0"/>
              <a:t>平均距离</a:t>
            </a:r>
            <a:r>
              <a:rPr lang="en-US" altLang="zh-CN" dirty="0"/>
              <a:t>(Group Average)</a:t>
            </a:r>
          </a:p>
          <a:p>
            <a:r>
              <a:rPr lang="en-US" altLang="zh-CN" dirty="0"/>
              <a:t>中心点距离(Distance Between Centroids)</a:t>
            </a:r>
          </a:p>
          <a:p>
            <a:r>
              <a:rPr lang="zh-CN" altLang="en-US" dirty="0"/>
              <a:t>其他由某种目标函数推导出来的方法</a:t>
            </a:r>
            <a:endParaRPr lang="en-US" altLang="zh-CN" dirty="0"/>
          </a:p>
          <a:p>
            <a:pPr marL="628650" lvl="1" indent="-171450"/>
            <a:r>
              <a:rPr lang="en-US" altLang="zh-CN" sz="2400" dirty="0">
                <a:solidFill>
                  <a:srgbClr val="FF0000"/>
                </a:solidFill>
              </a:rPr>
              <a:t>Ward’s 方法使用平方误差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384B6-6087-456B-942E-38E38F70F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999995" cy="392112"/>
          </a:xfrm>
        </p:spPr>
        <p:txBody>
          <a:bodyPr/>
          <a:lstStyle/>
          <a:p>
            <a:r>
              <a:rPr lang="zh-CN" altLang="en-US" dirty="0"/>
              <a:t>如何定义簇间的近似程度（</a:t>
            </a:r>
            <a:r>
              <a:rPr lang="en-US" altLang="zh-CN" dirty="0"/>
              <a:t>proximity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7EEFF8-06FD-4EA3-A658-2D77342A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24" y="4479417"/>
            <a:ext cx="2583123" cy="23740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8109C7-91DB-4426-B30C-85A40EF030B0}"/>
              </a:ext>
            </a:extLst>
          </p:cNvPr>
          <p:cNvSpPr/>
          <p:nvPr/>
        </p:nvSpPr>
        <p:spPr>
          <a:xfrm>
            <a:off x="6283354" y="1063097"/>
            <a:ext cx="56531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ArialMT"/>
              </a:rPr>
              <a:t>两个簇的距离基于两个簇融合后平方误差的增加</a:t>
            </a:r>
            <a:endParaRPr lang="en-US" altLang="zh-CN" sz="2400" dirty="0">
              <a:solidFill>
                <a:srgbClr val="09405E"/>
              </a:solidFill>
              <a:latin typeface="ArialMT"/>
            </a:endParaRPr>
          </a:p>
          <a:p>
            <a:r>
              <a:rPr lang="en-US" altLang="zh-CN" sz="4000" dirty="0">
                <a:solidFill>
                  <a:srgbClr val="09405E"/>
                </a:solidFill>
                <a:latin typeface="Ubuntu"/>
              </a:rPr>
              <a:t>• </a:t>
            </a:r>
            <a:r>
              <a:rPr lang="zh-CN" altLang="en-US" sz="2400" dirty="0">
                <a:solidFill>
                  <a:srgbClr val="09405E"/>
                </a:solidFill>
                <a:latin typeface="ArialMT"/>
              </a:rPr>
              <a:t>更少受噪声和离群点影响</a:t>
            </a:r>
            <a:endParaRPr lang="en-US" altLang="zh-CN" sz="2400" dirty="0">
              <a:solidFill>
                <a:srgbClr val="09405E"/>
              </a:solidFill>
              <a:latin typeface="ArialMT"/>
            </a:endParaRPr>
          </a:p>
          <a:p>
            <a:r>
              <a:rPr lang="en-US" altLang="zh-CN" sz="4000" dirty="0">
                <a:solidFill>
                  <a:srgbClr val="09405E"/>
                </a:solidFill>
                <a:latin typeface="Ubuntu"/>
              </a:rPr>
              <a:t>• </a:t>
            </a:r>
            <a:r>
              <a:rPr lang="zh-CN" altLang="en-US" sz="2400" dirty="0">
                <a:solidFill>
                  <a:srgbClr val="09405E"/>
                </a:solidFill>
                <a:latin typeface="ArialMT"/>
              </a:rPr>
              <a:t>倾向于球形簇</a:t>
            </a:r>
            <a:endParaRPr lang="en-US" altLang="zh-CN" sz="2400" dirty="0">
              <a:solidFill>
                <a:srgbClr val="09405E"/>
              </a:solidFill>
              <a:latin typeface="ArialMT"/>
            </a:endParaRPr>
          </a:p>
          <a:p>
            <a:r>
              <a:rPr lang="en-US" altLang="zh-CN" sz="4000" dirty="0">
                <a:solidFill>
                  <a:srgbClr val="09405E"/>
                </a:solidFill>
                <a:latin typeface="Ubuntu"/>
              </a:rPr>
              <a:t>• </a:t>
            </a:r>
            <a:r>
              <a:rPr lang="en-US" altLang="zh-CN" sz="2400" dirty="0">
                <a:solidFill>
                  <a:srgbClr val="09405E"/>
                </a:solidFill>
                <a:latin typeface="ArialMT"/>
              </a:rPr>
              <a:t>K-means</a:t>
            </a:r>
            <a:r>
              <a:rPr lang="zh-CN" altLang="en-US" sz="2400" dirty="0">
                <a:solidFill>
                  <a:srgbClr val="09405E"/>
                </a:solidFill>
                <a:latin typeface="ArialMT"/>
              </a:rPr>
              <a:t>的层次化版本</a:t>
            </a:r>
            <a:endParaRPr lang="en-US" altLang="zh-CN" sz="2400" dirty="0">
              <a:solidFill>
                <a:srgbClr val="09405E"/>
              </a:solidFill>
              <a:latin typeface="ArialMT"/>
            </a:endParaRPr>
          </a:p>
          <a:p>
            <a:pPr marL="627063" indent="-271463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9405E"/>
                </a:solidFill>
                <a:latin typeface="ArialMT"/>
              </a:rPr>
              <a:t>可以用于初始化</a:t>
            </a:r>
            <a:r>
              <a:rPr lang="en-US" altLang="zh-CN" sz="2400" dirty="0">
                <a:solidFill>
                  <a:srgbClr val="09405E"/>
                </a:solidFill>
                <a:latin typeface="ArialMT"/>
              </a:rPr>
              <a:t>K-means</a:t>
            </a:r>
            <a:endParaRPr lang="zh-CN" altLang="en-US" sz="2400" dirty="0">
              <a:solidFill>
                <a:srgbClr val="09405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9855A-1703-4734-BAC3-3AAD291F0C3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7312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D625BB2-AEE0-4C9B-A0D0-508B1E26D9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508817" cy="3133725"/>
          </a:xfrm>
        </p:spPr>
        <p:txBody>
          <a:bodyPr/>
          <a:lstStyle/>
          <a:p>
            <a:r>
              <a:rPr lang="zh-CN" altLang="en-US" b="1" dirty="0"/>
              <a:t>贪心</a:t>
            </a:r>
            <a:r>
              <a:rPr lang="en-US" altLang="zh-CN" b="1" dirty="0"/>
              <a:t>: </a:t>
            </a:r>
            <a:r>
              <a:rPr lang="zh-CN" altLang="en-US" b="1" dirty="0"/>
              <a:t>一旦簇被合并或者拆分，过程不可逆</a:t>
            </a:r>
            <a:endParaRPr lang="en-US" altLang="zh-CN" dirty="0"/>
          </a:p>
          <a:p>
            <a:r>
              <a:rPr lang="zh-CN" altLang="en-US" b="1" dirty="0"/>
              <a:t>没有优化一个全局的目标函数</a:t>
            </a:r>
            <a:endParaRPr lang="en-US" altLang="zh-CN" dirty="0"/>
          </a:p>
          <a:p>
            <a:r>
              <a:rPr lang="zh-CN" altLang="en-US" dirty="0"/>
              <a:t>不同方法存在一个或多个以下问题</a:t>
            </a:r>
            <a:r>
              <a:rPr lang="en-US" altLang="zh-CN" dirty="0"/>
              <a:t>:</a:t>
            </a:r>
          </a:p>
          <a:p>
            <a:pPr marL="623888" lvl="1" indent="-166688">
              <a:lnSpc>
                <a:spcPct val="150000"/>
              </a:lnSpc>
            </a:pPr>
            <a:r>
              <a:rPr lang="zh-CN" altLang="en-US" sz="2400" dirty="0"/>
              <a:t>对噪声和离群点敏感</a:t>
            </a:r>
            <a:endParaRPr lang="en-US" altLang="zh-CN" sz="2400" dirty="0"/>
          </a:p>
          <a:p>
            <a:pPr marL="623888" lvl="1" indent="-166688">
              <a:lnSpc>
                <a:spcPct val="150000"/>
              </a:lnSpc>
            </a:pPr>
            <a:r>
              <a:rPr lang="zh-CN" altLang="en-US" sz="2400" dirty="0"/>
              <a:t>比较难处理不同尺寸的簇和凸的簇</a:t>
            </a:r>
            <a:endParaRPr lang="en-US" altLang="zh-CN" sz="2400" dirty="0"/>
          </a:p>
          <a:p>
            <a:pPr marL="623888" lvl="1" indent="-166688">
              <a:lnSpc>
                <a:spcPct val="150000"/>
              </a:lnSpc>
            </a:pPr>
            <a:r>
              <a:rPr lang="zh-CN" altLang="en-US" sz="2400" dirty="0"/>
              <a:t>成链</a:t>
            </a:r>
            <a:r>
              <a:rPr lang="en-US" altLang="zh-CN" sz="2400" dirty="0"/>
              <a:t>, </a:t>
            </a:r>
            <a:r>
              <a:rPr lang="zh-CN" altLang="en-US" sz="2400" dirty="0"/>
              <a:t>误把大簇分裂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D65545-4C2F-4C13-9A1F-28A54F2A7A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946872" cy="392112"/>
          </a:xfrm>
        </p:spPr>
        <p:txBody>
          <a:bodyPr/>
          <a:lstStyle/>
          <a:p>
            <a:r>
              <a:rPr lang="zh-CN" altLang="en-US" dirty="0"/>
              <a:t>层次聚类的局限性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3093880-D1D6-4BB7-B70F-0F9E9A05886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67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59777" y="1097592"/>
            <a:ext cx="5213123" cy="460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简介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距离函数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评价指标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聚类算法</a:t>
            </a:r>
            <a:endParaRPr lang="en-US" altLang="zh-CN" sz="22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K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均值聚类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混合高斯模型和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EM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算法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层次聚类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基于密度的聚类</a:t>
            </a:r>
            <a:endParaRPr lang="en-US" altLang="zh-CN" sz="22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聚类研究前沿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56B1C-8D19-4527-AFBB-2D459663528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56135"/>
      </p:ext>
    </p:extLst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B3ACB00-1E08-43EF-A66E-1CAA9D667D3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716635" cy="3133725"/>
              </a:xfrm>
            </p:spPr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DBSCAN</a:t>
                </a:r>
                <a:r>
                  <a:rPr lang="en-US" altLang="zh-CN" dirty="0"/>
                  <a:t> (density-based spatial clustering of application with Noise)</a:t>
                </a:r>
                <a:r>
                  <a:rPr lang="en-US" altLang="zh-CN" baseline="30000" dirty="0"/>
                  <a:t>1</a:t>
                </a:r>
              </a:p>
              <a:p>
                <a:r>
                  <a:rPr lang="zh-CN" altLang="en-US" b="1" dirty="0"/>
                  <a:t>密度</a:t>
                </a:r>
                <a:r>
                  <a:rPr lang="en-US" altLang="zh-CN" b="1" dirty="0"/>
                  <a:t>(Density) </a:t>
                </a:r>
                <a:r>
                  <a:rPr lang="en-US" altLang="zh-CN" dirty="0"/>
                  <a:t>= </a:t>
                </a:r>
                <a:r>
                  <a:rPr lang="zh-CN" altLang="en-US" dirty="0"/>
                  <a:t>给定半径</a:t>
                </a:r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内点的个数</a:t>
                </a:r>
                <a:endParaRPr lang="en-US" altLang="zh-CN" baseline="300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DB3ACB00-1E08-43EF-A66E-1CAA9D66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716635" cy="3133725"/>
              </a:xfr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6A428D-97B5-4848-9C9E-016D566DE6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4990B1-8A6F-480D-A019-1811AE0D6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154" y="2947036"/>
            <a:ext cx="3094481" cy="26689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707CBC3-6249-4B08-8406-A102E737DE58}"/>
              </a:ext>
            </a:extLst>
          </p:cNvPr>
          <p:cNvSpPr/>
          <p:nvPr/>
        </p:nvSpPr>
        <p:spPr>
          <a:xfrm>
            <a:off x="101600" y="6050642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1Ester et al. A density-based algorithm for discovering clusters in large spatial databases with noise. Proceedings of the Second International Conference on Knowledge Discovery and Data Mining (KDD). 1996.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BDB1F1-AB3D-49F9-9093-CA89B8BF21F5}"/>
              </a:ext>
            </a:extLst>
          </p:cNvPr>
          <p:cNvSpPr/>
          <p:nvPr/>
        </p:nvSpPr>
        <p:spPr>
          <a:xfrm>
            <a:off x="7702053" y="3819823"/>
            <a:ext cx="2414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n-lt"/>
              </a:rPr>
              <a:t>Density = 7 points</a:t>
            </a:r>
            <a:endParaRPr lang="zh-CN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66D2A4-1CEE-4D25-A64C-5C4DF80D09BD}"/>
                  </a:ext>
                </a:extLst>
              </p:cNvPr>
              <p:cNvSpPr txBox="1"/>
              <p:nvPr/>
            </p:nvSpPr>
            <p:spPr>
              <a:xfrm>
                <a:off x="2445489" y="3912156"/>
                <a:ext cx="9013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/>
                  <a:t>-</a:t>
                </a:r>
                <a:r>
                  <a:rPr lang="zh-CN" altLang="en-US" sz="2000" dirty="0"/>
                  <a:t>邻域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66D2A4-1CEE-4D25-A64C-5C4DF80D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89" y="3912156"/>
                <a:ext cx="901337" cy="400110"/>
              </a:xfrm>
              <a:prstGeom prst="rect">
                <a:avLst/>
              </a:prstGeom>
              <a:blipFill>
                <a:blip r:embed="rId5"/>
                <a:stretch>
                  <a:fillRect t="-13846" r="-6757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1C09DB0-EBBF-42AA-8C22-E32621B8B4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0646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932FEF6-E1C4-4D7C-9C03-A9E3D9689DA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15399" cy="3133725"/>
              </a:xfrm>
            </p:spPr>
            <p:txBody>
              <a:bodyPr/>
              <a:lstStyle/>
              <a:p>
                <a:pPr marL="449263" indent="-449263">
                  <a:lnSpc>
                    <a:spcPct val="10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</a:rPr>
                  <a:t>核心点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(Core point)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指定半径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/>
                  <a:t>内多于指定数量</a:t>
                </a:r>
                <a:r>
                  <a:rPr lang="en-US" altLang="zh-CN" dirty="0" err="1"/>
                  <a:t>MinPts</a:t>
                </a:r>
                <a:r>
                  <a:rPr lang="zh-CN" altLang="en-US" dirty="0"/>
                  <a:t>个点</a:t>
                </a:r>
              </a:p>
              <a:p>
                <a:pPr marL="449263" indent="-449263">
                  <a:lnSpc>
                    <a:spcPct val="10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</a:rPr>
                  <a:t>边界点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(Border point)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半径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/>
                  <a:t>内有少于</a:t>
                </a:r>
                <a:r>
                  <a:rPr lang="en-US" altLang="zh-CN" dirty="0" err="1"/>
                  <a:t>MinPts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个点，但是其在某个核心点的邻域内</a:t>
                </a:r>
                <a:endParaRPr lang="en-US" altLang="zh-CN" dirty="0"/>
              </a:p>
              <a:p>
                <a:pPr marL="449263" indent="-449263"/>
                <a:r>
                  <a:rPr lang="zh-CN" altLang="en-US" b="1" dirty="0">
                    <a:solidFill>
                      <a:srgbClr val="C00000"/>
                    </a:solidFill>
                  </a:rPr>
                  <a:t>噪声点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 (Outliers)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核心点和边界点之外的点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C932FEF6-E1C4-4D7C-9C03-A9E3D9689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15399" cy="3133725"/>
              </a:xfrm>
              <a:blipFill>
                <a:blip r:embed="rId2"/>
                <a:stretch>
                  <a:fillRect l="-815" t="-2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7227D6-AC31-493C-807E-CB698ADDDB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cs typeface="Times New Roman" pitchFamily="18" charset="0"/>
              </a:rPr>
              <a:t>预备知识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7CCDB0-8621-4757-B1C4-5C97D49B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146" y="3212868"/>
            <a:ext cx="5488604" cy="305492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66EC34-7C82-4A3D-ABAE-9F03D327FD2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1692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61392" y="1000086"/>
            <a:ext cx="11930608" cy="3272971"/>
          </a:xfrm>
        </p:spPr>
        <p:txBody>
          <a:bodyPr/>
          <a:lstStyle/>
          <a:p>
            <a:pPr marL="449263" indent="-449263"/>
            <a:r>
              <a:rPr lang="zh-CN" altLang="en-US" b="1" dirty="0">
                <a:solidFill>
                  <a:srgbClr val="FF0000"/>
                </a:solidFill>
              </a:rPr>
              <a:t>密度直达</a:t>
            </a:r>
            <a:r>
              <a:rPr lang="zh-CN" altLang="en-US" dirty="0"/>
              <a:t>：点</a:t>
            </a:r>
            <a:r>
              <a:rPr lang="en-US" altLang="zh-CN" i="1" dirty="0"/>
              <a:t>q </a:t>
            </a:r>
            <a:r>
              <a:rPr lang="zh-CN" altLang="en-US" dirty="0"/>
              <a:t>位于点</a:t>
            </a:r>
            <a:r>
              <a:rPr lang="en-US" altLang="zh-CN" i="1" dirty="0"/>
              <a:t>p </a:t>
            </a:r>
            <a:r>
              <a:rPr lang="zh-CN" altLang="en-US" dirty="0"/>
              <a:t>的𝜀</a:t>
            </a:r>
            <a:r>
              <a:rPr lang="en-US" altLang="zh-CN" dirty="0"/>
              <a:t>-</a:t>
            </a:r>
            <a:r>
              <a:rPr lang="zh-CN" altLang="en-US" dirty="0"/>
              <a:t>邻域内，且点</a:t>
            </a:r>
            <a:r>
              <a:rPr lang="en-US" altLang="zh-CN" i="1" dirty="0"/>
              <a:t>p</a:t>
            </a:r>
            <a:r>
              <a:rPr lang="zh-CN" altLang="en-US" dirty="0"/>
              <a:t>为核心点，则称点</a:t>
            </a:r>
            <a:r>
              <a:rPr lang="en-US" altLang="zh-CN" i="1" dirty="0"/>
              <a:t>q</a:t>
            </a:r>
            <a:r>
              <a:rPr lang="zh-CN" altLang="en-US" dirty="0"/>
              <a:t>由点</a:t>
            </a:r>
            <a:r>
              <a:rPr lang="en-US" altLang="zh-CN" i="1" dirty="0"/>
              <a:t>p</a:t>
            </a:r>
            <a:r>
              <a:rPr lang="zh-CN" altLang="en-US" dirty="0"/>
              <a:t>密度直达</a:t>
            </a:r>
            <a:endParaRPr lang="en-US" altLang="zh-CN" dirty="0"/>
          </a:p>
          <a:p>
            <a:pPr marL="449263" indent="-449263"/>
            <a:r>
              <a:rPr lang="zh-CN" altLang="en-US" b="1" dirty="0">
                <a:solidFill>
                  <a:srgbClr val="FF0000"/>
                </a:solidFill>
              </a:rPr>
              <a:t>密度可达</a:t>
            </a:r>
            <a:r>
              <a:rPr lang="zh-CN" altLang="en-US" dirty="0"/>
              <a:t>：从</a:t>
            </a:r>
            <a:r>
              <a:rPr lang="en-US" altLang="zh-CN" dirty="0"/>
              <a:t>p</a:t>
            </a:r>
            <a:r>
              <a:rPr lang="zh-CN" altLang="en-US" dirty="0"/>
              <a:t>到</a:t>
            </a:r>
            <a:r>
              <a:rPr lang="en-US" altLang="zh-CN" dirty="0"/>
              <a:t>q</a:t>
            </a:r>
            <a:r>
              <a:rPr lang="zh-CN" altLang="en-US" dirty="0"/>
              <a:t>的路径上所有的点都是核心点，则称点</a:t>
            </a:r>
            <a:r>
              <a:rPr lang="en-US" altLang="zh-CN" i="1" dirty="0"/>
              <a:t>q </a:t>
            </a:r>
            <a:r>
              <a:rPr lang="zh-CN" altLang="en-US" dirty="0"/>
              <a:t>由点</a:t>
            </a:r>
            <a:r>
              <a:rPr lang="en-US" altLang="zh-CN" i="1" dirty="0"/>
              <a:t>p </a:t>
            </a:r>
            <a:r>
              <a:rPr lang="zh-CN" altLang="en-US" dirty="0"/>
              <a:t>密度可达</a:t>
            </a:r>
            <a:endParaRPr lang="en-US" altLang="zh-CN" dirty="0"/>
          </a:p>
          <a:p>
            <a:pPr marL="449263" indent="-449263"/>
            <a:r>
              <a:rPr lang="zh-CN" altLang="en-US" sz="2600" b="1" dirty="0">
                <a:solidFill>
                  <a:srgbClr val="FF0000"/>
                </a:solidFill>
                <a:cs typeface="Times New Roman" pitchFamily="18" charset="0"/>
              </a:rPr>
              <a:t>密度相连</a:t>
            </a:r>
            <a:r>
              <a:rPr lang="zh-CN" altLang="en-US" dirty="0"/>
              <a:t>：</a:t>
            </a:r>
            <a:r>
              <a:rPr lang="zh-CN" altLang="en-US" sz="2600" dirty="0">
                <a:cs typeface="Times New Roman" pitchFamily="18" charset="0"/>
              </a:rPr>
              <a:t>如果存在点</a:t>
            </a:r>
            <a:r>
              <a:rPr lang="en-US" altLang="zh-CN" i="1" dirty="0"/>
              <a:t>o</a:t>
            </a:r>
            <a:r>
              <a:rPr lang="zh-CN" altLang="en-US" i="1" dirty="0"/>
              <a:t> </a:t>
            </a:r>
            <a:r>
              <a:rPr lang="zh-CN" altLang="en-US" sz="2600" dirty="0">
                <a:cs typeface="Times New Roman" pitchFamily="18" charset="0"/>
              </a:rPr>
              <a:t>从其密度可达</a:t>
            </a:r>
            <a:r>
              <a:rPr lang="zh-CN" altLang="en-US" dirty="0"/>
              <a:t>点</a:t>
            </a:r>
            <a:r>
              <a:rPr lang="en-US" altLang="zh-CN" i="1" dirty="0"/>
              <a:t>q </a:t>
            </a:r>
            <a:r>
              <a:rPr lang="zh-CN" altLang="en-US" dirty="0"/>
              <a:t>和点</a:t>
            </a:r>
            <a:r>
              <a:rPr lang="en-US" altLang="zh-CN" i="1" dirty="0"/>
              <a:t>p</a:t>
            </a:r>
            <a:r>
              <a:rPr lang="zh-CN" altLang="en-US" dirty="0"/>
              <a:t>，则称点</a:t>
            </a:r>
            <a:r>
              <a:rPr lang="en-US" altLang="zh-CN" i="1" dirty="0"/>
              <a:t>q </a:t>
            </a:r>
            <a:r>
              <a:rPr lang="zh-CN" altLang="en-US" dirty="0"/>
              <a:t>和点</a:t>
            </a:r>
            <a:r>
              <a:rPr lang="en-US" altLang="zh-CN" i="1" dirty="0"/>
              <a:t>p </a:t>
            </a:r>
            <a:r>
              <a:rPr lang="zh-CN" altLang="en-US" sz="2600" dirty="0">
                <a:cs typeface="Times New Roman" pitchFamily="18" charset="0"/>
              </a:rPr>
              <a:t>是密度相连</a:t>
            </a:r>
            <a:endParaRPr lang="zh-CN" altLang="en-US" i="1" dirty="0"/>
          </a:p>
          <a:p>
            <a:pPr marL="449263" indent="-449263"/>
            <a:endParaRPr lang="en-US" altLang="zh-CN" sz="2600" dirty="0">
              <a:cs typeface="Times New Roman" pitchFamily="18" charset="0"/>
            </a:endParaRPr>
          </a:p>
          <a:p>
            <a:pPr marL="449263" indent="-449263"/>
            <a:r>
              <a:rPr lang="zh-CN" altLang="en-US" sz="2600" dirty="0">
                <a:cs typeface="Times New Roman" pitchFamily="18" charset="0"/>
              </a:rPr>
              <a:t>聚类的簇满足以下两个性质</a:t>
            </a:r>
            <a:r>
              <a:rPr lang="en-US" altLang="zh-CN" sz="2600" dirty="0">
                <a:cs typeface="Times New Roman" pitchFamily="18" charset="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600" b="1" dirty="0">
                <a:solidFill>
                  <a:srgbClr val="FF0000"/>
                </a:solidFill>
                <a:cs typeface="Times New Roman" pitchFamily="18" charset="0"/>
              </a:rPr>
              <a:t>连接性</a:t>
            </a:r>
            <a:r>
              <a:rPr lang="zh-CN" altLang="en-US" sz="2600" dirty="0">
                <a:cs typeface="Times New Roman" pitchFamily="18" charset="0"/>
              </a:rPr>
              <a:t>：簇内的任意两点点是密度相连的</a:t>
            </a:r>
            <a:r>
              <a:rPr lang="en-US" altLang="zh-CN" sz="2600" dirty="0">
                <a:cs typeface="Times New Roman" pitchFamily="18" charset="0"/>
              </a:rPr>
              <a:t>;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600" b="1" dirty="0">
                <a:solidFill>
                  <a:srgbClr val="FF0000"/>
                </a:solidFill>
                <a:cs typeface="Times New Roman" pitchFamily="18" charset="0"/>
              </a:rPr>
              <a:t>最大性</a:t>
            </a:r>
            <a:r>
              <a:rPr lang="zh-CN" altLang="en-US" sz="2600" dirty="0">
                <a:cs typeface="Times New Roman" pitchFamily="18" charset="0"/>
              </a:rPr>
              <a:t>：如果一个点从一个簇中的任意一点密度可达，那么该点属于该簇</a:t>
            </a:r>
            <a:endParaRPr lang="en-US" altLang="zh-CN" sz="2600" dirty="0">
              <a:cs typeface="Times New Roman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sz="2600" dirty="0"/>
          </a:p>
          <a:p>
            <a:pPr marL="449263" indent="-449263"/>
            <a:r>
              <a:rPr lang="zh-CN" altLang="en-US" dirty="0"/>
              <a:t>如果</a:t>
            </a:r>
            <a:r>
              <a:rPr lang="en-US" altLang="zh-CN" dirty="0"/>
              <a:t>p </a:t>
            </a:r>
            <a:r>
              <a:rPr lang="zh-CN" altLang="en-US" dirty="0"/>
              <a:t>是核心点，那么由它密度可达的点形成一个簇</a:t>
            </a:r>
            <a:endParaRPr lang="en-US" altLang="zh-CN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endParaRPr sz="2600" dirty="0"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cs typeface="Times New Roman" pitchFamily="18" charset="0"/>
              </a:rPr>
              <a:t>预备知识</a:t>
            </a:r>
            <a:endParaRPr lang="zh-CN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0A8B88-10D0-43E8-9C87-908255BD06C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8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DBSCAN </a:t>
            </a:r>
            <a:r>
              <a:rPr lang="zh-CN" altLang="en-US" dirty="0"/>
              <a:t>算法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B534EE6A-4873-4526-A741-0893CE341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80" y="885469"/>
            <a:ext cx="4657118" cy="565204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C0B1255-BBCC-439E-902C-6777C9E0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564" y="2465837"/>
            <a:ext cx="4104168" cy="29013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4CA41-E227-6A4E-9002-FE7B721C0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17807"/>
            <a:ext cx="5400675" cy="33974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B8B88-82CF-4C89-984D-4CB4595A597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9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CEE81B-17B6-4FEF-AB3C-BD15A21A5E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210406" cy="392112"/>
          </a:xfrm>
        </p:spPr>
        <p:txBody>
          <a:bodyPr/>
          <a:lstStyle/>
          <a:p>
            <a:r>
              <a:rPr lang="en-US" altLang="zh-CN" dirty="0"/>
              <a:t>DBSCAN: </a:t>
            </a:r>
            <a:r>
              <a:rPr lang="zh-CN" altLang="en-US" dirty="0"/>
              <a:t>核心点</a:t>
            </a:r>
            <a:r>
              <a:rPr lang="en-US" altLang="zh-CN" dirty="0"/>
              <a:t>, </a:t>
            </a:r>
            <a:r>
              <a:rPr lang="zh-CN" altLang="en-US" dirty="0"/>
              <a:t>边界点和噪声点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0C88E1-007D-4F9C-8A78-BC8BC1894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33" y="1346189"/>
            <a:ext cx="8335665" cy="506362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9002C26-E27A-4821-A1C2-82F91D7C10A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59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B52317-02B3-4000-99E1-FCC92BD0A6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DBSCAN:</a:t>
            </a:r>
            <a:r>
              <a:rPr lang="zh-CN" altLang="en-US" dirty="0"/>
              <a:t> 确定簇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EF8E4A-F1D2-436F-A73F-E7B5AAD2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79" y="1720894"/>
            <a:ext cx="9436041" cy="4316339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923AF28-BF57-4794-ADE0-8B7B789ECC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7721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19199" y="1233034"/>
                <a:ext cx="9506857" cy="5151437"/>
              </a:xfrm>
            </p:spPr>
            <p:txBody>
              <a:bodyPr/>
              <a:lstStyle/>
              <a:p>
                <a:pPr marL="449263" indent="-449263"/>
                <a:r>
                  <a:rPr lang="zh-CN" altLang="en-US" sz="2600" dirty="0">
                    <a:cs typeface="Times New Roman" pitchFamily="18" charset="0"/>
                  </a:rPr>
                  <a:t>优势</a:t>
                </a:r>
                <a:endParaRPr lang="en-US" altLang="zh-CN" sz="2600" dirty="0"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600" dirty="0">
                    <a:cs typeface="Times New Roman" pitchFamily="18" charset="0"/>
                  </a:rPr>
                  <a:t>不需要明确簇的数量</a:t>
                </a:r>
                <a:endParaRPr lang="en-US" altLang="zh-CN" sz="2600" dirty="0"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600" dirty="0">
                    <a:cs typeface="Times New Roman" pitchFamily="18" charset="0"/>
                  </a:rPr>
                  <a:t>任性形状的簇</a:t>
                </a:r>
                <a:endParaRPr lang="en-US" sz="2600" dirty="0"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600" dirty="0">
                    <a:cs typeface="Times New Roman" pitchFamily="18" charset="0"/>
                  </a:rPr>
                  <a:t>对离群点</a:t>
                </a:r>
                <a:r>
                  <a:rPr lang="en-US" altLang="zh-CN" sz="2600" dirty="0">
                    <a:cs typeface="Times New Roman" pitchFamily="18" charset="0"/>
                  </a:rPr>
                  <a:t>(</a:t>
                </a:r>
                <a:r>
                  <a:rPr lang="en-US" sz="2600" dirty="0">
                    <a:cs typeface="Times New Roman" pitchFamily="18" charset="0"/>
                  </a:rPr>
                  <a:t>outliers)</a:t>
                </a:r>
                <a:r>
                  <a:rPr lang="zh-CN" altLang="en-US" sz="2600" dirty="0">
                    <a:cs typeface="Times New Roman" pitchFamily="18" charset="0"/>
                  </a:rPr>
                  <a:t>较为鲁棒</a:t>
                </a:r>
                <a:endParaRPr sz="2600" dirty="0">
                  <a:cs typeface="Times New Roman" pitchFamily="18" charset="0"/>
                </a:endParaRPr>
              </a:p>
              <a:p>
                <a:pPr lvl="1"/>
                <a:endParaRPr lang="en-US" altLang="zh-CN" sz="2600" dirty="0">
                  <a:cs typeface="Times New Roman" pitchFamily="18" charset="0"/>
                </a:endParaRPr>
              </a:p>
              <a:p>
                <a:pPr marL="449263" indent="-449263"/>
                <a:r>
                  <a:rPr lang="zh-CN" altLang="en-US" sz="2600" dirty="0">
                    <a:cs typeface="Times New Roman" pitchFamily="18" charset="0"/>
                  </a:rPr>
                  <a:t>劣势</a:t>
                </a:r>
                <a:endParaRPr lang="en-US" altLang="zh-CN" sz="2600" dirty="0"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600" dirty="0">
                    <a:cs typeface="Times New Roman" pitchFamily="18" charset="0"/>
                  </a:rPr>
                  <a:t>参数选择比较困难</a:t>
                </a:r>
                <a:r>
                  <a:rPr lang="en-US" altLang="zh-CN" sz="2600" dirty="0">
                    <a:cs typeface="Times New Roman" pitchFamily="18" charset="0"/>
                  </a:rPr>
                  <a:t>(</a:t>
                </a:r>
                <a:r>
                  <a:rPr lang="en-US" altLang="zh-CN" sz="2800" dirty="0" err="1"/>
                  <a:t>MinPts</a:t>
                </a:r>
                <a:r>
                  <a:rPr lang="en-US" altLang="zh-CN" sz="2800" dirty="0"/>
                  <a:t>,</a:t>
                </a:r>
                <a14:m>
                  <m:oMath xmlns:m="http://schemas.openxmlformats.org/officeDocument/2006/math">
                    <m:r>
                      <a:rPr lang="zh-CN" altLang="en-US" sz="2800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600" dirty="0">
                    <a:cs typeface="Times New Roman" pitchFamily="18" charset="0"/>
                  </a:rPr>
                  <a:t>)</a:t>
                </a:r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600" dirty="0">
                    <a:cs typeface="Times New Roman" pitchFamily="18" charset="0"/>
                  </a:rPr>
                  <a:t>不适合密度差异较大的数据集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19199" y="1233034"/>
                <a:ext cx="9506857" cy="5151437"/>
              </a:xfrm>
              <a:blipFill>
                <a:blip r:embed="rId2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DBSCAN</a:t>
            </a:r>
            <a:r>
              <a:rPr lang="zh-CN" altLang="en-US" dirty="0"/>
              <a:t>的分析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B1BD76-7FBF-4715-B7D4-949A0371603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84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99DE6D-4E53-4685-9057-17AAE9D547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CDE249-8554-4E09-A61B-0AFC52FE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31" y="1984677"/>
            <a:ext cx="6824618" cy="33691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DD91FB-18D3-4EDA-B344-41D1829B83F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0714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0474EAB-7839-4614-BF5F-95F930E46D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变化的密度</a:t>
            </a:r>
          </a:p>
          <a:p>
            <a:r>
              <a:rPr lang="zh-CN" altLang="en-US" b="1" dirty="0"/>
              <a:t>高维的数据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621FAA-1C3F-4F8F-BFF6-D1DBA7A141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054937" cy="392112"/>
          </a:xfrm>
        </p:spPr>
        <p:txBody>
          <a:bodyPr/>
          <a:lstStyle/>
          <a:p>
            <a:r>
              <a:rPr lang="en-US" altLang="zh-CN" dirty="0"/>
              <a:t>DBSCAN</a:t>
            </a:r>
            <a:r>
              <a:rPr lang="zh-CN" altLang="en-US" dirty="0"/>
              <a:t>什么时候表现不好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8A152B-1B6E-4984-8434-CFB3D7EC7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587" y="2932912"/>
            <a:ext cx="3148614" cy="295868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70004AD-5599-4006-961B-4DAF91AE548F}"/>
              </a:ext>
            </a:extLst>
          </p:cNvPr>
          <p:cNvCxnSpPr>
            <a:stCxn id="4" idx="3"/>
            <a:endCxn id="5" idx="1"/>
          </p:cNvCxnSpPr>
          <p:nvPr/>
        </p:nvCxnSpPr>
        <p:spPr bwMode="auto">
          <a:xfrm flipV="1">
            <a:off x="4878201" y="2932912"/>
            <a:ext cx="1833751" cy="14793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D67DB66-38D4-42A0-91DF-C809D7D7A12A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 bwMode="auto">
          <a:xfrm>
            <a:off x="4878201" y="4412255"/>
            <a:ext cx="1833751" cy="10897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15CB58C-033A-4CE3-AA3C-FADE1464AE89}"/>
              </a:ext>
            </a:extLst>
          </p:cNvPr>
          <p:cNvGrpSpPr/>
          <p:nvPr/>
        </p:nvGrpSpPr>
        <p:grpSpPr>
          <a:xfrm>
            <a:off x="6711952" y="4281488"/>
            <a:ext cx="3424304" cy="2441116"/>
            <a:chOff x="6711952" y="4281488"/>
            <a:chExt cx="3424304" cy="244111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DA08C87-526F-4F87-A821-5B161945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1952" y="4281488"/>
              <a:ext cx="3424304" cy="244111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4B3B542-E363-4783-A25D-056D7C0F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3716" y="6414430"/>
              <a:ext cx="2076519" cy="270532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1A23E80-21A0-4D0F-823F-754B1A53F3B0}"/>
              </a:ext>
            </a:extLst>
          </p:cNvPr>
          <p:cNvGrpSpPr/>
          <p:nvPr/>
        </p:nvGrpSpPr>
        <p:grpSpPr>
          <a:xfrm>
            <a:off x="6711952" y="1684399"/>
            <a:ext cx="3424304" cy="2497026"/>
            <a:chOff x="6711952" y="1684399"/>
            <a:chExt cx="3424304" cy="24970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AB7D8DA-B973-47A0-80CC-72B950E5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1952" y="1684399"/>
              <a:ext cx="3424304" cy="249702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F6C756F-55F7-41E7-99FE-76211DBD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3854" y="3911888"/>
              <a:ext cx="1916712" cy="269537"/>
            </a:xfrm>
            <a:prstGeom prst="rect">
              <a:avLst/>
            </a:prstGeom>
          </p:spPr>
        </p:pic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287C459-ABC2-4A73-9E57-0F5839BDB32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7989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ABBC7D2-37A9-4E05-8A17-B0D205B68C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10641820" cy="3133725"/>
          </a:xfrm>
        </p:spPr>
        <p:txBody>
          <a:bodyPr/>
          <a:lstStyle/>
          <a:p>
            <a:r>
              <a:rPr lang="zh-CN" altLang="en-US" dirty="0"/>
              <a:t>直观想法：同一个簇内的点，它们第</a:t>
            </a:r>
            <a:r>
              <a:rPr lang="en-US" altLang="zh-CN" sz="2800" i="1" dirty="0"/>
              <a:t>k</a:t>
            </a:r>
            <a:r>
              <a:rPr lang="zh-CN" altLang="en-US" dirty="0"/>
              <a:t>个最近邻大约相同的距离。</a:t>
            </a:r>
          </a:p>
          <a:p>
            <a:r>
              <a:rPr lang="zh-CN" altLang="en-US" dirty="0"/>
              <a:t>噪声点到其第</a:t>
            </a:r>
            <a:r>
              <a:rPr lang="en-US" altLang="zh-CN" sz="2800" i="1" dirty="0"/>
              <a:t>k</a:t>
            </a:r>
            <a:r>
              <a:rPr lang="zh-CN" altLang="en-US" dirty="0"/>
              <a:t>最近邻距离较远</a:t>
            </a:r>
            <a:endParaRPr lang="en-US" altLang="zh-CN" dirty="0"/>
          </a:p>
          <a:p>
            <a:r>
              <a:rPr lang="zh-CN" altLang="en-US" dirty="0"/>
              <a:t>方法：画出每个点到其第</a:t>
            </a:r>
            <a:r>
              <a:rPr lang="en-US" altLang="zh-CN" sz="2800" i="1" dirty="0"/>
              <a:t>k</a:t>
            </a:r>
            <a:r>
              <a:rPr lang="zh-CN" altLang="en-US" dirty="0"/>
              <a:t>最近邻的距离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01FE3B-B452-4E8C-B583-7BB75060A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079876" cy="392112"/>
          </a:xfrm>
        </p:spPr>
        <p:txBody>
          <a:bodyPr/>
          <a:lstStyle/>
          <a:p>
            <a:r>
              <a:rPr lang="en-US" altLang="zh-CN" dirty="0"/>
              <a:t>DBSCAN: </a:t>
            </a:r>
            <a:r>
              <a:rPr lang="zh-CN" altLang="en-US" dirty="0"/>
              <a:t>如何确定 </a:t>
            </a:r>
            <a:r>
              <a:rPr lang="en-US" altLang="zh-CN" dirty="0"/>
              <a:t>EPS </a:t>
            </a:r>
            <a:r>
              <a:rPr lang="zh-CN" altLang="en-US" dirty="0"/>
              <a:t>和 </a:t>
            </a:r>
            <a:r>
              <a:rPr lang="en-US" altLang="zh-CN" dirty="0" err="1"/>
              <a:t>MinPts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A0872A-CE5A-40E2-ACA0-4FB9F3E4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20" y="3649413"/>
            <a:ext cx="3999547" cy="29425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1BD64AE-5EBE-4307-A4D7-134682BC04E0}"/>
              </a:ext>
            </a:extLst>
          </p:cNvPr>
          <p:cNvSpPr/>
          <p:nvPr/>
        </p:nvSpPr>
        <p:spPr>
          <a:xfrm>
            <a:off x="8243318" y="4768122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err="1">
                <a:latin typeface="+mn-lt"/>
              </a:rPr>
              <a:t>MinPts</a:t>
            </a:r>
            <a:r>
              <a:rPr lang="en-US" altLang="zh-CN" sz="2000" i="1" dirty="0">
                <a:latin typeface="+mn-lt"/>
              </a:rPr>
              <a:t> = k</a:t>
            </a:r>
            <a:endParaRPr lang="zh-CN" altLang="en-US" sz="2000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09748-D186-410C-848D-E577135F3F1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3061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59777" y="1097592"/>
            <a:ext cx="5213123" cy="461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简介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距离函数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评价指标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聚类算法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K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均值聚类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混合高斯模型和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EM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算法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层次聚类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基于密度的聚类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聚类研究前沿</a:t>
            </a:r>
            <a:endParaRPr lang="en-US" altLang="zh-CN" sz="22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18143-5DA7-4921-9217-5EC54FFE221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730739"/>
      </p:ext>
    </p:extLst>
  </p:cSld>
  <p:clrMapOvr>
    <a:masterClrMapping/>
  </p:clrMapOvr>
  <p:transition spd="med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36E145-B1D5-4089-830E-84295B3FAC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一些其他的聚类算法</a:t>
            </a: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F706A868-0BFA-4426-9F89-DA085A034CA2}"/>
              </a:ext>
            </a:extLst>
          </p:cNvPr>
          <p:cNvSpPr txBox="1">
            <a:spLocks/>
          </p:cNvSpPr>
          <p:nvPr/>
        </p:nvSpPr>
        <p:spPr>
          <a:xfrm>
            <a:off x="816494" y="1129290"/>
            <a:ext cx="8958657" cy="5408312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6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b="1" dirty="0"/>
              <a:t>基于图的聚类</a:t>
            </a:r>
            <a:endParaRPr lang="en-US" altLang="zh-CN" b="1" dirty="0"/>
          </a:p>
          <a:p>
            <a:pPr marL="623888" lvl="1" indent="-166688"/>
            <a:r>
              <a:rPr lang="en-US" altLang="zh-CN" sz="2400" dirty="0"/>
              <a:t>Graph partitioning on a </a:t>
            </a:r>
            <a:r>
              <a:rPr lang="en-US" altLang="zh-CN" sz="2400" dirty="0" err="1"/>
              <a:t>sparsified</a:t>
            </a:r>
            <a:r>
              <a:rPr lang="en-US" altLang="zh-CN" sz="2400" dirty="0"/>
              <a:t> proximity graph</a:t>
            </a:r>
          </a:p>
          <a:p>
            <a:pPr marL="623888" lvl="1" indent="-166688"/>
            <a:r>
              <a:rPr lang="en-US" altLang="zh-CN" sz="2400" dirty="0"/>
              <a:t>Shared nearest-neighbor (SNN graph)</a:t>
            </a:r>
          </a:p>
          <a:p>
            <a:r>
              <a:rPr lang="zh-CN" altLang="en-US" b="1" dirty="0"/>
              <a:t>谱聚类（</a:t>
            </a:r>
            <a:r>
              <a:rPr lang="en-US" altLang="zh-CN" b="1" dirty="0"/>
              <a:t>Spectrum Clustering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b="1" dirty="0"/>
              <a:t>子空间聚类</a:t>
            </a:r>
            <a:endParaRPr lang="en-US" altLang="zh-CN" b="1" dirty="0"/>
          </a:p>
          <a:p>
            <a:pPr marL="623888" lvl="1" indent="-166688"/>
            <a:r>
              <a:rPr lang="zh-CN" altLang="en-US" sz="2400" dirty="0"/>
              <a:t>稀疏子空间聚类</a:t>
            </a:r>
            <a:r>
              <a:rPr lang="en-US" altLang="zh-CN" sz="2400" dirty="0"/>
              <a:t>(SSC)</a:t>
            </a:r>
          </a:p>
          <a:p>
            <a:pPr marL="623888" lvl="1" indent="-166688"/>
            <a:r>
              <a:rPr lang="zh-CN" altLang="en-US" sz="2400" dirty="0"/>
              <a:t>低阶表示子空间聚类</a:t>
            </a:r>
            <a:r>
              <a:rPr lang="en-US" altLang="zh-CN" sz="2400" dirty="0"/>
              <a:t>(LRR)</a:t>
            </a:r>
          </a:p>
          <a:p>
            <a:pPr marL="623888" lvl="1" indent="-166688"/>
            <a:r>
              <a:rPr lang="zh-CN" altLang="en-US" sz="2400" dirty="0"/>
              <a:t>最小二乘回归</a:t>
            </a:r>
            <a:r>
              <a:rPr lang="en-US" altLang="zh-CN" sz="2400" dirty="0"/>
              <a:t>(LSR)</a:t>
            </a:r>
            <a:endParaRPr lang="zh-CN" altLang="en-US" sz="2400" dirty="0"/>
          </a:p>
          <a:p>
            <a:r>
              <a:rPr lang="zh-CN" altLang="en-US" b="1" dirty="0"/>
              <a:t>数据流聚类</a:t>
            </a:r>
            <a:endParaRPr lang="en-US" altLang="zh-CN" b="1" dirty="0"/>
          </a:p>
          <a:p>
            <a:r>
              <a:rPr lang="zh-CN" altLang="en-US" b="1" dirty="0"/>
              <a:t>协同聚类（</a:t>
            </a:r>
            <a:r>
              <a:rPr lang="en-US" altLang="zh-CN" b="1" dirty="0"/>
              <a:t>Co-clustering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5A91AA-4713-4699-BB84-5930CCDAEB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68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01FE3B-B452-4E8C-B583-7BB75060A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079876" cy="392112"/>
          </a:xfrm>
        </p:spPr>
        <p:txBody>
          <a:bodyPr/>
          <a:lstStyle/>
          <a:p>
            <a:r>
              <a:rPr lang="zh-CN" altLang="en-US" dirty="0"/>
              <a:t>深度学习聚类研究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83F45277-538A-4238-9535-4F6832C355BA}"/>
              </a:ext>
            </a:extLst>
          </p:cNvPr>
          <p:cNvSpPr txBox="1">
            <a:spLocks/>
          </p:cNvSpPr>
          <p:nvPr/>
        </p:nvSpPr>
        <p:spPr>
          <a:xfrm>
            <a:off x="192434" y="962904"/>
            <a:ext cx="5903566" cy="5035676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6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dirty="0">
                <a:latin typeface="+mn-ea"/>
                <a:ea typeface="+mn-ea"/>
              </a:rPr>
              <a:t>基于</a:t>
            </a:r>
            <a:r>
              <a:rPr lang="en-US" altLang="zh-CN" sz="2000" b="1" dirty="0" err="1">
                <a:latin typeface="+mn-ea"/>
                <a:ea typeface="+mn-ea"/>
              </a:rPr>
              <a:t>AutoEncoder</a:t>
            </a:r>
            <a:endParaRPr lang="zh-CN" altLang="en-US" sz="2000" b="1" dirty="0">
              <a:latin typeface="+mn-ea"/>
              <a:ea typeface="+mn-ea"/>
            </a:endParaRPr>
          </a:p>
          <a:p>
            <a:pPr marL="623888" lvl="1" indent="-166688">
              <a:lnSpc>
                <a:spcPct val="120000"/>
              </a:lnSpc>
            </a:pPr>
            <a:r>
              <a:rPr lang="zh-CN" altLang="en-US" dirty="0">
                <a:latin typeface="+mn-ea"/>
                <a:ea typeface="+mn-ea"/>
              </a:rPr>
              <a:t>学习一个</a:t>
            </a:r>
            <a:r>
              <a:rPr lang="en-US" altLang="zh-CN" dirty="0">
                <a:latin typeface="+mn-ea"/>
                <a:ea typeface="+mn-ea"/>
              </a:rPr>
              <a:t>encoder</a:t>
            </a:r>
            <a:r>
              <a:rPr lang="zh-CN" altLang="en-US" dirty="0">
                <a:latin typeface="+mn-ea"/>
                <a:ea typeface="+mn-ea"/>
              </a:rPr>
              <a:t>和一个</a:t>
            </a:r>
            <a:r>
              <a:rPr lang="en-US" altLang="zh-CN" dirty="0">
                <a:latin typeface="+mn-ea"/>
                <a:ea typeface="+mn-ea"/>
              </a:rPr>
              <a:t>decoder</a:t>
            </a:r>
          </a:p>
          <a:p>
            <a:pPr marL="623888" lvl="1" indent="-166688">
              <a:lnSpc>
                <a:spcPct val="120000"/>
              </a:lnSpc>
            </a:pPr>
            <a:r>
              <a:rPr lang="zh-CN" altLang="en-US" dirty="0">
                <a:latin typeface="+mn-ea"/>
                <a:ea typeface="+mn-ea"/>
              </a:rPr>
              <a:t>联合学习聚类损失和重构损失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+mn-ea"/>
                <a:ea typeface="+mn-ea"/>
              </a:rPr>
              <a:t>基于</a:t>
            </a:r>
            <a:r>
              <a:rPr lang="en-US" altLang="zh-CN" sz="2000" b="1" dirty="0">
                <a:latin typeface="+mn-ea"/>
                <a:ea typeface="+mn-ea"/>
              </a:rPr>
              <a:t>CDNN</a:t>
            </a:r>
            <a:endParaRPr lang="zh-CN" altLang="en-US" sz="2000" b="1" dirty="0">
              <a:latin typeface="+mn-ea"/>
              <a:ea typeface="+mn-ea"/>
            </a:endParaRPr>
          </a:p>
          <a:p>
            <a:pPr marL="623888" lvl="1" indent="-166688">
              <a:lnSpc>
                <a:spcPct val="120000"/>
              </a:lnSpc>
            </a:pPr>
            <a:r>
              <a:rPr lang="zh-CN" altLang="en-US" dirty="0">
                <a:latin typeface="+mn-ea"/>
                <a:ea typeface="+mn-ea"/>
              </a:rPr>
              <a:t>非常深的网络可以被预训练</a:t>
            </a:r>
            <a:endParaRPr lang="en-US" altLang="zh-CN" dirty="0">
              <a:latin typeface="+mn-ea"/>
              <a:ea typeface="+mn-ea"/>
            </a:endParaRPr>
          </a:p>
          <a:p>
            <a:pPr marL="623888" lvl="1" indent="-166688">
              <a:lnSpc>
                <a:spcPct val="120000"/>
              </a:lnSpc>
            </a:pPr>
            <a:r>
              <a:rPr lang="zh-CN" altLang="en-US" dirty="0">
                <a:latin typeface="+mn-ea"/>
                <a:ea typeface="+mn-ea"/>
              </a:rPr>
              <a:t>训练的损失函数为某些聚类损失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+mn-ea"/>
                <a:ea typeface="+mn-ea"/>
              </a:rPr>
              <a:t>基于</a:t>
            </a:r>
            <a:r>
              <a:rPr lang="en-US" altLang="zh-CN" sz="2000" b="1" dirty="0">
                <a:latin typeface="+mn-ea"/>
                <a:ea typeface="+mn-ea"/>
              </a:rPr>
              <a:t>VAE</a:t>
            </a:r>
            <a:endParaRPr lang="zh-CN" altLang="en-US" sz="2000" b="1" dirty="0">
              <a:latin typeface="+mn-ea"/>
              <a:ea typeface="+mn-ea"/>
            </a:endParaRPr>
          </a:p>
          <a:p>
            <a:pPr marL="623888" lvl="1" indent="-166688">
              <a:lnSpc>
                <a:spcPct val="120000"/>
              </a:lnSpc>
            </a:pPr>
            <a:r>
              <a:rPr lang="zh-CN" altLang="en-US" dirty="0">
                <a:latin typeface="+mn-ea"/>
                <a:ea typeface="+mn-ea"/>
              </a:rPr>
              <a:t>深度生成模型、</a:t>
            </a:r>
            <a:r>
              <a:rPr lang="en-US" altLang="zh-CN" dirty="0">
                <a:latin typeface="+mn-ea"/>
                <a:ea typeface="+mn-ea"/>
              </a:rPr>
              <a:t>AE</a:t>
            </a:r>
            <a:r>
              <a:rPr lang="zh-CN" altLang="en-US" dirty="0">
                <a:latin typeface="+mn-ea"/>
                <a:ea typeface="+mn-ea"/>
              </a:rPr>
              <a:t>的生成式版本</a:t>
            </a:r>
            <a:endParaRPr lang="en-US" altLang="zh-CN" dirty="0">
              <a:latin typeface="+mn-ea"/>
              <a:ea typeface="+mn-ea"/>
            </a:endParaRPr>
          </a:p>
          <a:p>
            <a:pPr marL="623888" lvl="1" indent="-166688">
              <a:lnSpc>
                <a:spcPct val="120000"/>
              </a:lnSpc>
            </a:pPr>
            <a:r>
              <a:rPr lang="zh-CN" altLang="en-US" dirty="0">
                <a:latin typeface="+mn-ea"/>
                <a:ea typeface="+mn-ea"/>
              </a:rPr>
              <a:t>恢复数据的真实结构，生成样本</a:t>
            </a:r>
            <a:endParaRPr lang="en-US" altLang="zh-CN" dirty="0">
              <a:latin typeface="+mn-ea"/>
              <a:ea typeface="+mn-ea"/>
            </a:endParaRPr>
          </a:p>
          <a:p>
            <a:pPr marL="623888" lvl="1" indent="-166688">
              <a:lnSpc>
                <a:spcPct val="120000"/>
              </a:lnSpc>
            </a:pPr>
            <a:r>
              <a:rPr lang="en-US" altLang="zh-CN" dirty="0">
                <a:latin typeface="+mn-ea"/>
                <a:ea typeface="+mn-ea"/>
              </a:rPr>
              <a:t>GMM</a:t>
            </a:r>
            <a:r>
              <a:rPr lang="zh-CN" altLang="en-US" dirty="0">
                <a:latin typeface="+mn-ea"/>
                <a:ea typeface="+mn-ea"/>
              </a:rPr>
              <a:t>作为隐表达的一个先验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+mn-ea"/>
                <a:ea typeface="+mn-ea"/>
              </a:rPr>
              <a:t>基于</a:t>
            </a:r>
            <a:r>
              <a:rPr lang="en-US" altLang="zh-CN" sz="2000" b="1" dirty="0">
                <a:latin typeface="+mn-ea"/>
                <a:ea typeface="+mn-ea"/>
              </a:rPr>
              <a:t>GAN</a:t>
            </a:r>
            <a:endParaRPr lang="zh-CN" altLang="en-US" sz="2000" b="1" dirty="0">
              <a:latin typeface="+mn-ea"/>
              <a:ea typeface="+mn-ea"/>
            </a:endParaRPr>
          </a:p>
          <a:p>
            <a:pPr marL="623888" lvl="1" indent="-166688">
              <a:lnSpc>
                <a:spcPct val="120000"/>
              </a:lnSpc>
            </a:pPr>
            <a:r>
              <a:rPr lang="zh-CN" altLang="en-US" dirty="0">
                <a:latin typeface="+mn-ea"/>
                <a:ea typeface="+mn-ea"/>
              </a:rPr>
              <a:t>流行的深度生成模型</a:t>
            </a:r>
            <a:endParaRPr lang="en-US" altLang="zh-CN" dirty="0">
              <a:latin typeface="+mn-ea"/>
              <a:ea typeface="+mn-ea"/>
            </a:endParaRPr>
          </a:p>
          <a:p>
            <a:pPr marL="623888" lvl="1" indent="-166688">
              <a:lnSpc>
                <a:spcPct val="120000"/>
              </a:lnSpc>
            </a:pPr>
            <a:r>
              <a:rPr lang="zh-CN" altLang="en-US" dirty="0">
                <a:latin typeface="+mn-ea"/>
                <a:ea typeface="+mn-ea"/>
              </a:rPr>
              <a:t>加入一个多分类先验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025579-B1C7-46AF-8DE4-B634A292B350}"/>
              </a:ext>
            </a:extLst>
          </p:cNvPr>
          <p:cNvSpPr/>
          <p:nvPr/>
        </p:nvSpPr>
        <p:spPr>
          <a:xfrm>
            <a:off x="3897350" y="6396335"/>
            <a:ext cx="9232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A Survey of Clustering With Deep Learning: From the Perspective of Network Architecture</a:t>
            </a:r>
          </a:p>
          <a:p>
            <a:pPr algn="ctr"/>
            <a:r>
              <a:rPr lang="en-US" altLang="zh-CN" sz="1200" dirty="0">
                <a:hlinkClick r:id="rId3"/>
              </a:rPr>
              <a:t>https://xifengguo.github.io/papers/Access-survey.pdf</a:t>
            </a:r>
            <a:r>
              <a:rPr lang="en-US" altLang="zh-CN" sz="1200" dirty="0"/>
              <a:t> </a:t>
            </a:r>
            <a:endParaRPr lang="zh-CN" altLang="en-US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F43E48-0398-D540-94DC-520B65359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787" y="2005781"/>
            <a:ext cx="7259506" cy="3141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2670DF-64F0-BB40-9A2F-E255C0F008D5}"/>
                  </a:ext>
                </a:extLst>
              </p:cNvPr>
              <p:cNvSpPr txBox="1"/>
              <p:nvPr/>
            </p:nvSpPr>
            <p:spPr>
              <a:xfrm>
                <a:off x="6518787" y="5097569"/>
                <a:ext cx="32151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zh-CN" sz="1600" dirty="0"/>
                  <a:t>:</a:t>
                </a:r>
                <a:r>
                  <a:rPr kumimoji="1" lang="zh-CN" altLang="en-US" sz="1600" dirty="0"/>
                  <a:t>聚类损失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kumimoji="1" lang="en-US" altLang="zh-CN" sz="16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zh-CN" altLang="en-US" sz="1600" dirty="0"/>
                  <a:t> 网络损失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62670DF-64F0-BB40-9A2F-E255C0F00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787" y="5097569"/>
                <a:ext cx="3215149" cy="338554"/>
              </a:xfrm>
              <a:prstGeom prst="rect">
                <a:avLst/>
              </a:prstGeom>
              <a:blipFill>
                <a:blip r:embed="rId5"/>
                <a:stretch>
                  <a:fillRect t="-10714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9DCEA4-242E-4B72-B000-070964CFCF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59630" y="6459964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660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ABBC7D2-37A9-4E05-8A17-B0D205B68C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8" y="982387"/>
            <a:ext cx="10641820" cy="9022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主流的学习目标：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01FE3B-B452-4E8C-B583-7BB75060A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079876" cy="392112"/>
          </a:xfrm>
        </p:spPr>
        <p:txBody>
          <a:bodyPr/>
          <a:lstStyle/>
          <a:p>
            <a:r>
              <a:rPr lang="zh-CN" altLang="en-US" dirty="0"/>
              <a:t>深度学习聚类研究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83F45277-538A-4238-9535-4F6832C355BA}"/>
              </a:ext>
            </a:extLst>
          </p:cNvPr>
          <p:cNvSpPr txBox="1">
            <a:spLocks/>
          </p:cNvSpPr>
          <p:nvPr/>
        </p:nvSpPr>
        <p:spPr>
          <a:xfrm>
            <a:off x="702904" y="1565000"/>
            <a:ext cx="11184295" cy="4493443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6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1" dirty="0"/>
              <a:t>Principal Clustering Loss</a:t>
            </a:r>
            <a:endParaRPr lang="zh-CN" altLang="en-US" b="1" dirty="0"/>
          </a:p>
          <a:p>
            <a:pPr marL="623888" lvl="1" indent="-166688">
              <a:lnSpc>
                <a:spcPct val="150000"/>
              </a:lnSpc>
            </a:pPr>
            <a:r>
              <a:rPr lang="zh-CN" altLang="en-US" sz="2400" dirty="0"/>
              <a:t>经过该类损失函数指导训练的网络，可以直接获得团簇结果</a:t>
            </a:r>
            <a:endParaRPr lang="en-US" altLang="zh-CN" sz="2400" dirty="0"/>
          </a:p>
          <a:p>
            <a:pPr marL="623888" lvl="1" indent="-166688">
              <a:lnSpc>
                <a:spcPct val="150000"/>
              </a:lnSpc>
            </a:pPr>
            <a:r>
              <a:rPr lang="zh-CN" altLang="en" sz="2400" dirty="0"/>
              <a:t>例如</a:t>
            </a:r>
            <a:r>
              <a:rPr lang="zh-CN" altLang="en-US" sz="2400" dirty="0"/>
              <a:t>：</a:t>
            </a:r>
            <a:r>
              <a:rPr lang="en" altLang="zh-CN" sz="2400" dirty="0"/>
              <a:t>k-means loss, cluster assignment hardening loss, agglomerative clustering loss, nonparametric maximum margin clustering</a:t>
            </a:r>
            <a:endParaRPr lang="en-US" altLang="zh-CN" sz="2400" dirty="0"/>
          </a:p>
          <a:p>
            <a:r>
              <a:rPr lang="en-US" altLang="zh-CN" b="1" dirty="0"/>
              <a:t>Auxiliary Clustering Loss</a:t>
            </a:r>
            <a:endParaRPr lang="zh-CN" altLang="en-US" b="1" dirty="0"/>
          </a:p>
          <a:p>
            <a:pPr marL="623888" lvl="1" indent="-166688">
              <a:lnSpc>
                <a:spcPct val="150000"/>
              </a:lnSpc>
            </a:pPr>
            <a:r>
              <a:rPr lang="zh-CN" altLang="en-US" sz="2400" dirty="0"/>
              <a:t>指导网络学习更好的表达，不能直接输出团簇结果。在网络训练后，运行聚类方法以获得团簇。</a:t>
            </a:r>
            <a:endParaRPr lang="en-US" altLang="zh-CN" sz="2400" dirty="0"/>
          </a:p>
          <a:p>
            <a:pPr marL="623888" lvl="1" indent="-166688">
              <a:lnSpc>
                <a:spcPct val="150000"/>
              </a:lnSpc>
            </a:pPr>
            <a:r>
              <a:rPr lang="zh-CN" altLang="en-US" sz="2400" dirty="0"/>
              <a:t>例如：</a:t>
            </a:r>
            <a:r>
              <a:rPr lang="en-US" altLang="zh-CN" sz="2400" dirty="0"/>
              <a:t>locality-preserving loss, group sparsity loss, sparse subspace clustering loss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D266963-4712-4B37-959E-50A6C88ADE8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4955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01FE3B-B452-4E8C-B583-7BB75060A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079876" cy="392112"/>
          </a:xfrm>
        </p:spPr>
        <p:txBody>
          <a:bodyPr/>
          <a:lstStyle/>
          <a:p>
            <a:r>
              <a:rPr lang="zh-CN" altLang="en-US" dirty="0"/>
              <a:t>聚类研究前沿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83F45277-538A-4238-9535-4F6832C355BA}"/>
              </a:ext>
            </a:extLst>
          </p:cNvPr>
          <p:cNvSpPr txBox="1">
            <a:spLocks/>
          </p:cNvSpPr>
          <p:nvPr/>
        </p:nvSpPr>
        <p:spPr>
          <a:xfrm>
            <a:off x="858779" y="807708"/>
            <a:ext cx="5903566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6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b="1" dirty="0"/>
              <a:t>聚类公平性</a:t>
            </a:r>
          </a:p>
          <a:p>
            <a:pPr marL="623888" lvl="1" indent="-166688"/>
            <a:r>
              <a:rPr lang="zh-CN" altLang="en-US" sz="2400" dirty="0"/>
              <a:t>意义：聚类主体与人相关</a:t>
            </a:r>
            <a:endParaRPr lang="en-US" altLang="zh-CN" sz="2400" dirty="0"/>
          </a:p>
          <a:p>
            <a:pPr marL="623888" lvl="1" indent="-166688"/>
            <a:r>
              <a:rPr lang="zh-CN" altLang="en-US" sz="2400" dirty="0"/>
              <a:t>多种公平性定义</a:t>
            </a:r>
            <a:endParaRPr lang="en-US" altLang="zh-CN" sz="2400" dirty="0"/>
          </a:p>
          <a:p>
            <a:pPr marL="623888" lvl="1" indent="-166688"/>
            <a:r>
              <a:rPr lang="zh-CN" altLang="en-US" sz="2400" dirty="0"/>
              <a:t>多种聚类算法下的公平性</a:t>
            </a:r>
            <a:endParaRPr lang="en-US" altLang="zh-CN" sz="2400" dirty="0"/>
          </a:p>
          <a:p>
            <a:pPr lvl="1">
              <a:buNone/>
            </a:pPr>
            <a:endParaRPr lang="en-US" altLang="zh-CN" b="1" dirty="0"/>
          </a:p>
          <a:p>
            <a:pPr lvl="1">
              <a:buNone/>
            </a:pPr>
            <a:endParaRPr lang="en-US" altLang="zh-CN" sz="2400" dirty="0"/>
          </a:p>
          <a:p>
            <a:pPr lvl="1">
              <a:buNone/>
            </a:pPr>
            <a:endParaRPr lang="en-US" sz="2400" dirty="0"/>
          </a:p>
          <a:p>
            <a:pPr marL="623888" lvl="1" indent="-166688"/>
            <a:endParaRPr lang="en-US" sz="2400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3F45277-538A-4238-9535-4F6832C355BA}"/>
              </a:ext>
            </a:extLst>
          </p:cNvPr>
          <p:cNvSpPr txBox="1">
            <a:spLocks/>
          </p:cNvSpPr>
          <p:nvPr/>
        </p:nvSpPr>
        <p:spPr>
          <a:xfrm>
            <a:off x="951093" y="4620589"/>
            <a:ext cx="8759404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6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b="1" dirty="0"/>
              <a:t>聚类算法的加速</a:t>
            </a:r>
          </a:p>
          <a:p>
            <a:pPr marL="623888" lvl="1" indent="-166688"/>
            <a:r>
              <a:rPr lang="zh-CN" altLang="en-US" sz="2400" dirty="0"/>
              <a:t>例如</a:t>
            </a:r>
            <a:r>
              <a:rPr lang="en-US" altLang="zh-CN" sz="2400" dirty="0"/>
              <a:t>DBSCAN++</a:t>
            </a:r>
            <a:r>
              <a:rPr lang="zh-CN" altLang="en-US" sz="2400" dirty="0"/>
              <a:t>：减少密度计算量，提升算法应用速度</a:t>
            </a:r>
            <a:endParaRPr lang="en-US" altLang="zh-CN" sz="2400" dirty="0"/>
          </a:p>
          <a:p>
            <a:pPr marL="623888" lvl="1" indent="-166688"/>
            <a:r>
              <a:rPr lang="zh-CN" altLang="en-US" sz="2400" dirty="0"/>
              <a:t>提高密度聚类并行性</a:t>
            </a:r>
            <a:endParaRPr lang="en-US" altLang="zh-CN" sz="2400" dirty="0"/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83F45277-538A-4238-9535-4F6832C355BA}"/>
              </a:ext>
            </a:extLst>
          </p:cNvPr>
          <p:cNvSpPr txBox="1">
            <a:spLocks/>
          </p:cNvSpPr>
          <p:nvPr/>
        </p:nvSpPr>
        <p:spPr>
          <a:xfrm>
            <a:off x="621824" y="2723036"/>
            <a:ext cx="5903566" cy="22688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6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2438" indent="-166688"/>
            <a:r>
              <a:rPr lang="en-US" altLang="zh-CN" dirty="0"/>
              <a:t>Multi-View/modal</a:t>
            </a:r>
            <a:r>
              <a:rPr lang="zh-CN" altLang="en-US" dirty="0"/>
              <a:t>数据聚类</a:t>
            </a:r>
            <a:endParaRPr lang="en-US" altLang="zh-CN" dirty="0"/>
          </a:p>
          <a:p>
            <a:pPr marL="623888" lvl="1" indent="-166688"/>
            <a:r>
              <a:rPr lang="zh-CN" altLang="en-US" sz="2400" dirty="0"/>
              <a:t>数据来自多个源</a:t>
            </a:r>
            <a:endParaRPr lang="en-US" altLang="zh-CN" sz="2400" dirty="0"/>
          </a:p>
          <a:p>
            <a:pPr marL="623888" lvl="1" indent="-166688"/>
            <a:r>
              <a:rPr lang="zh-CN" altLang="en-US" sz="2400" dirty="0"/>
              <a:t>数据的属性不一致</a:t>
            </a:r>
            <a:endParaRPr lang="en-US" altLang="zh-CN" sz="2400" dirty="0"/>
          </a:p>
          <a:p>
            <a:pPr marL="623888" lvl="1" indent="-166688"/>
            <a:r>
              <a:rPr lang="zh-CN" altLang="en-US" sz="2400" dirty="0"/>
              <a:t>例如：</a:t>
            </a:r>
            <a:r>
              <a:rPr lang="en-US" altLang="zh-CN" sz="2400" dirty="0"/>
              <a:t>text + image + voice</a:t>
            </a:r>
          </a:p>
          <a:p>
            <a:pPr marL="623888" lvl="1" indent="-166688"/>
            <a:endParaRPr lang="en-US" altLang="zh-CN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775A367-9836-47C7-A61E-223D01A1642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3074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10848748" cy="3133725"/>
          </a:xfrm>
        </p:spPr>
        <p:txBody>
          <a:bodyPr/>
          <a:lstStyle/>
          <a:p>
            <a:pPr lvl="1" indent="-45720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n"/>
            </a:pPr>
            <a:r>
              <a:rPr lang="zh-CN" altLang="en-US" sz="2600" dirty="0"/>
              <a:t>课程代码：</a:t>
            </a:r>
            <a:r>
              <a:rPr lang="en-US" altLang="zh-CN" sz="2600" dirty="0"/>
              <a:t>https://github.com/lixinsu/tutorials2018/blob/master/clustering.ipynb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n"/>
            </a:pPr>
            <a:endParaRPr lang="en-US" altLang="zh-CN" sz="2600" dirty="0">
              <a:cs typeface="Times New Roman" pitchFamily="18" charset="0"/>
            </a:endParaRPr>
          </a:p>
          <a:p>
            <a:pPr lvl="1" indent="-45720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n"/>
            </a:pPr>
            <a:r>
              <a:rPr lang="zh-CN" altLang="en-US" sz="2600" dirty="0">
                <a:cs typeface="Times New Roman" pitchFamily="18" charset="0"/>
              </a:rPr>
              <a:t>课后作业：</a:t>
            </a:r>
            <a:endParaRPr lang="en-US" altLang="zh-CN" sz="2600" dirty="0">
              <a:cs typeface="Times New Roman" pitchFamily="18" charset="0"/>
            </a:endParaRPr>
          </a:p>
          <a:p>
            <a:pPr lvl="2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9405E"/>
                </a:solidFill>
              </a:rPr>
              <a:t>熟悉</a:t>
            </a:r>
            <a:r>
              <a:rPr lang="en-US" altLang="zh-CN" dirty="0">
                <a:solidFill>
                  <a:srgbClr val="09405E"/>
                </a:solidFill>
              </a:rPr>
              <a:t>EM</a:t>
            </a:r>
            <a:r>
              <a:rPr lang="zh-CN" altLang="en-US" dirty="0">
                <a:solidFill>
                  <a:srgbClr val="09405E"/>
                </a:solidFill>
              </a:rPr>
              <a:t>算法的基本原理，以及</a:t>
            </a:r>
            <a:r>
              <a:rPr lang="en-US" altLang="zh-CN" dirty="0">
                <a:solidFill>
                  <a:srgbClr val="09405E"/>
                </a:solidFill>
              </a:rPr>
              <a:t>GMM</a:t>
            </a:r>
            <a:r>
              <a:rPr lang="zh-CN" altLang="en-US" dirty="0">
                <a:solidFill>
                  <a:srgbClr val="09405E"/>
                </a:solidFill>
              </a:rPr>
              <a:t>实现</a:t>
            </a:r>
            <a:endParaRPr lang="en-US" altLang="zh-CN" dirty="0">
              <a:solidFill>
                <a:srgbClr val="09405E"/>
              </a:solidFill>
            </a:endParaRPr>
          </a:p>
          <a:p>
            <a:pPr lvl="2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9405E"/>
              </a:solidFill>
            </a:endParaRPr>
          </a:p>
          <a:p>
            <a:pPr lvl="1" indent="-45720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n"/>
            </a:pPr>
            <a:r>
              <a:rPr lang="zh-CN" altLang="en-US" sz="2600" dirty="0">
                <a:cs typeface="Times New Roman" pitchFamily="18" charset="0"/>
              </a:rPr>
              <a:t>参考书：</a:t>
            </a:r>
            <a:endParaRPr lang="en-US" altLang="zh-CN" sz="2600" dirty="0">
              <a:cs typeface="Times New Roman" pitchFamily="18" charset="0"/>
            </a:endParaRPr>
          </a:p>
          <a:p>
            <a:pPr lvl="2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9405E"/>
                </a:solidFill>
                <a:cs typeface="Times New Roman" pitchFamily="18" charset="0"/>
              </a:rPr>
              <a:t>周志华，</a:t>
            </a:r>
            <a:r>
              <a:rPr lang="en-US" altLang="zh-CN" dirty="0">
                <a:solidFill>
                  <a:srgbClr val="09405E"/>
                </a:solidFill>
                <a:cs typeface="Times New Roman" pitchFamily="18" charset="0"/>
              </a:rPr>
              <a:t>《</a:t>
            </a:r>
            <a:r>
              <a:rPr lang="zh-CN" altLang="en-US" dirty="0">
                <a:solidFill>
                  <a:srgbClr val="09405E"/>
                </a:solidFill>
                <a:cs typeface="Times New Roman" pitchFamily="18" charset="0"/>
              </a:rPr>
              <a:t>机器学习</a:t>
            </a:r>
            <a:r>
              <a:rPr lang="en-US" altLang="zh-CN" dirty="0">
                <a:solidFill>
                  <a:srgbClr val="09405E"/>
                </a:solidFill>
                <a:cs typeface="Times New Roman" pitchFamily="18" charset="0"/>
              </a:rPr>
              <a:t>》</a:t>
            </a:r>
          </a:p>
          <a:p>
            <a:pPr lvl="2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9405E"/>
                </a:solidFill>
                <a:cs typeface="Times New Roman" pitchFamily="18" charset="0"/>
              </a:rPr>
              <a:t>Christopher Bishop 《Pattern Recognition and</a:t>
            </a:r>
            <a:r>
              <a:rPr lang="zh-CN" altLang="en-US" dirty="0">
                <a:solidFill>
                  <a:srgbClr val="09405E"/>
                </a:solidFill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9405E"/>
                </a:solidFill>
                <a:cs typeface="Times New Roman" pitchFamily="18" charset="0"/>
              </a:rPr>
              <a:t>Machine</a:t>
            </a:r>
            <a:r>
              <a:rPr lang="zh-CN" altLang="en-US" dirty="0">
                <a:solidFill>
                  <a:srgbClr val="09405E"/>
                </a:solidFill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09405E"/>
                </a:solidFill>
                <a:cs typeface="Times New Roman" pitchFamily="18" charset="0"/>
              </a:rPr>
              <a:t>Learning》</a:t>
            </a:r>
          </a:p>
          <a:p>
            <a:pPr lvl="2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9405E"/>
                </a:solidFill>
              </a:rPr>
              <a:t>Introduction to Data Mining by Pang-Ning Tan, Michael Steinbach and Vipin Kumar</a:t>
            </a:r>
            <a:endParaRPr lang="en-US" altLang="zh-CN" dirty="0">
              <a:solidFill>
                <a:srgbClr val="09405E"/>
              </a:solidFill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课后资料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B339AF-1BE5-4606-8014-4EE8D5E702B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5696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文本框 12"/>
          <p:cNvSpPr txBox="1">
            <a:spLocks noChangeArrowheads="1"/>
          </p:cNvSpPr>
          <p:nvPr/>
        </p:nvSpPr>
        <p:spPr bwMode="auto">
          <a:xfrm>
            <a:off x="2890838" y="3062586"/>
            <a:ext cx="64103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itchFamily="34" charset="0"/>
                <a:ea typeface="微软雅黑" pitchFamily="34" charset="-122"/>
              </a:rPr>
              <a:t>The End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BA66533-EA92-46ED-8B14-1EEDC3DA7A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684589" cy="3133725"/>
          </a:xfrm>
        </p:spPr>
        <p:txBody>
          <a:bodyPr/>
          <a:lstStyle/>
          <a:p>
            <a:r>
              <a:rPr lang="zh-CN" altLang="en-US" b="1" dirty="0"/>
              <a:t>独占（</a:t>
            </a:r>
            <a:r>
              <a:rPr lang="en-US" altLang="zh-CN" b="1" dirty="0"/>
              <a:t>Exclusive</a:t>
            </a:r>
            <a:r>
              <a:rPr lang="zh-CN" altLang="en-US" b="1" dirty="0"/>
              <a:t>）</a:t>
            </a:r>
            <a:r>
              <a:rPr lang="en-US" altLang="zh-CN" b="1" dirty="0"/>
              <a:t> vs.</a:t>
            </a:r>
            <a:r>
              <a:rPr lang="zh-CN" altLang="en-US" b="1" dirty="0"/>
              <a:t> 非独占的（</a:t>
            </a:r>
            <a:r>
              <a:rPr lang="en-US" altLang="zh-CN" b="1" dirty="0"/>
              <a:t>non-exclusive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628650" lvl="1" indent="-171450"/>
            <a:r>
              <a:rPr lang="zh-CN" altLang="en-US" sz="2400" dirty="0"/>
              <a:t>在非独占的类簇中</a:t>
            </a:r>
            <a:r>
              <a:rPr lang="en-US" altLang="zh-CN" sz="2400" dirty="0"/>
              <a:t>, </a:t>
            </a:r>
            <a:r>
              <a:rPr lang="zh-CN" altLang="en-US" sz="2400" dirty="0"/>
              <a:t>样本点可以属于多个簇</a:t>
            </a:r>
            <a:endParaRPr lang="en-US" altLang="zh-CN" sz="2400" dirty="0"/>
          </a:p>
          <a:p>
            <a:r>
              <a:rPr lang="zh-CN" altLang="en-US" b="1" dirty="0"/>
              <a:t>模糊（</a:t>
            </a:r>
            <a:r>
              <a:rPr lang="en-US" altLang="zh-CN" b="1" dirty="0"/>
              <a:t>Fuzzy</a:t>
            </a:r>
            <a:r>
              <a:rPr lang="zh-CN" altLang="en-US" b="1" dirty="0"/>
              <a:t>）</a:t>
            </a:r>
            <a:r>
              <a:rPr lang="en-US" altLang="zh-CN" b="1" dirty="0"/>
              <a:t> vs. </a:t>
            </a:r>
            <a:r>
              <a:rPr lang="zh-CN" altLang="en-US" b="1" dirty="0"/>
              <a:t>非模糊的（</a:t>
            </a:r>
            <a:r>
              <a:rPr lang="en-US" altLang="zh-CN" b="1" dirty="0"/>
              <a:t>non-fuzzy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628650" lvl="1" indent="-171450"/>
            <a:r>
              <a:rPr lang="zh-CN" altLang="en-US" sz="2400" dirty="0"/>
              <a:t>在模糊聚类中</a:t>
            </a:r>
            <a:r>
              <a:rPr lang="en-US" altLang="zh-CN" sz="2400" dirty="0"/>
              <a:t>, </a:t>
            </a:r>
            <a:r>
              <a:rPr lang="zh-CN" altLang="en-US" sz="2400" dirty="0"/>
              <a:t>一个样本点以一定权重属于各个聚类簇</a:t>
            </a:r>
            <a:endParaRPr lang="en-US" altLang="zh-CN" sz="2400" dirty="0"/>
          </a:p>
          <a:p>
            <a:pPr marL="628650" lvl="1" indent="-171450"/>
            <a:r>
              <a:rPr lang="zh-CN" altLang="en-US" sz="2400" dirty="0"/>
              <a:t>权重和为</a:t>
            </a:r>
            <a:r>
              <a:rPr lang="en-US" altLang="zh-CN" sz="2400" dirty="0"/>
              <a:t>1</a:t>
            </a:r>
            <a:endParaRPr lang="zh-CN" altLang="en-US" sz="2400" dirty="0"/>
          </a:p>
          <a:p>
            <a:pPr marL="628650" lvl="1" indent="-171450"/>
            <a:r>
              <a:rPr lang="zh-CN" altLang="en-US" sz="2400" dirty="0"/>
              <a:t>概率聚类有相似的特性</a:t>
            </a:r>
            <a:endParaRPr lang="en-US" altLang="zh-CN" dirty="0"/>
          </a:p>
          <a:p>
            <a:r>
              <a:rPr lang="zh-CN" altLang="en-US" b="1" dirty="0"/>
              <a:t>部分（</a:t>
            </a:r>
            <a:r>
              <a:rPr lang="en-US" altLang="zh-CN" b="1" dirty="0"/>
              <a:t>Partial</a:t>
            </a:r>
            <a:r>
              <a:rPr lang="zh-CN" altLang="en-US" b="1" dirty="0"/>
              <a:t>）</a:t>
            </a:r>
            <a:r>
              <a:rPr lang="en-US" altLang="zh-CN" b="1" dirty="0"/>
              <a:t> vs. </a:t>
            </a:r>
            <a:r>
              <a:rPr lang="zh-CN" altLang="en-US" b="1" dirty="0"/>
              <a:t>完备（ </a:t>
            </a:r>
            <a:r>
              <a:rPr lang="en-US" altLang="zh-CN" b="1" dirty="0"/>
              <a:t>complete</a:t>
            </a:r>
            <a:r>
              <a:rPr lang="zh-CN" altLang="en-US" b="1" dirty="0"/>
              <a:t> ）</a:t>
            </a:r>
            <a:endParaRPr lang="en-US" altLang="zh-CN" b="1" dirty="0"/>
          </a:p>
          <a:p>
            <a:pPr marL="628650" lvl="1" indent="-171450"/>
            <a:r>
              <a:rPr lang="zh-CN" altLang="en-US" sz="2400" dirty="0"/>
              <a:t>在一些场景</a:t>
            </a:r>
            <a:r>
              <a:rPr lang="en-US" altLang="zh-CN" sz="2400" dirty="0"/>
              <a:t>, </a:t>
            </a:r>
            <a:r>
              <a:rPr lang="zh-CN" altLang="en-US" sz="2400" dirty="0"/>
              <a:t>我们只聚类部分数据</a:t>
            </a:r>
            <a:endParaRPr lang="en-US" altLang="zh-CN" sz="2400" dirty="0"/>
          </a:p>
          <a:p>
            <a:r>
              <a:rPr lang="zh-CN" altLang="en-US" b="1" dirty="0"/>
              <a:t>异质（</a:t>
            </a:r>
            <a:r>
              <a:rPr lang="en-US" altLang="zh-CN" b="1" dirty="0"/>
              <a:t>Heterogeneous</a:t>
            </a:r>
            <a:r>
              <a:rPr lang="zh-CN" altLang="en-US" b="1" dirty="0"/>
              <a:t>）</a:t>
            </a:r>
            <a:r>
              <a:rPr lang="en-US" altLang="zh-CN" b="1" dirty="0"/>
              <a:t> vs. </a:t>
            </a:r>
            <a:r>
              <a:rPr lang="zh-CN" altLang="en-US" b="1" dirty="0"/>
              <a:t>同质（</a:t>
            </a:r>
            <a:r>
              <a:rPr lang="en-US" altLang="zh-CN" b="1" dirty="0"/>
              <a:t>homogeneous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628650" lvl="1" indent="-171450"/>
            <a:r>
              <a:rPr lang="zh-CN" altLang="en-US" sz="2400" dirty="0"/>
              <a:t>簇的大小、形状和密度的是否有很大的差别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182CC7-D310-4C3E-B756-B07792C797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10351346" cy="392112"/>
          </a:xfrm>
        </p:spPr>
        <p:txBody>
          <a:bodyPr/>
          <a:lstStyle/>
          <a:p>
            <a:r>
              <a:rPr lang="zh-CN" altLang="en-US" dirty="0"/>
              <a:t>对聚类中簇集合的其他区别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3E324B-0511-4187-AC59-5CBE687E17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9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7900343-E71F-4FB5-A2B8-87B0522CFF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7452779" cy="3133725"/>
          </a:xfrm>
        </p:spPr>
        <p:txBody>
          <a:bodyPr/>
          <a:lstStyle/>
          <a:p>
            <a:r>
              <a:rPr lang="zh-CN" altLang="en-US" dirty="0"/>
              <a:t>基于中心的簇</a:t>
            </a:r>
          </a:p>
          <a:p>
            <a:r>
              <a:rPr lang="zh-CN" altLang="en-US" dirty="0"/>
              <a:t>基于邻接的簇</a:t>
            </a:r>
            <a:endParaRPr lang="en-US" altLang="zh-CN" dirty="0"/>
          </a:p>
          <a:p>
            <a:r>
              <a:rPr lang="zh-CN" altLang="en-US" dirty="0"/>
              <a:t>基于密度的簇</a:t>
            </a:r>
          </a:p>
          <a:p>
            <a:r>
              <a:rPr lang="zh-CN" altLang="en-US" dirty="0"/>
              <a:t>基于概念的簇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0DA4E1-4827-47A5-AB5F-1806AAB114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簇的类型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188543-7CDD-446A-9D1D-D07721E5E8D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46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73C5FB6-93B5-4195-9F03-C347A300CE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10726470" cy="3133725"/>
          </a:xfrm>
        </p:spPr>
        <p:txBody>
          <a:bodyPr/>
          <a:lstStyle/>
          <a:p>
            <a:r>
              <a:rPr lang="zh-CN" altLang="en-US" dirty="0"/>
              <a:t>簇内的点和其“中心”较为相近（或相似），和其他簇的“中心”较远，这样的一组样本形成的簇</a:t>
            </a:r>
            <a:endParaRPr lang="en-US" altLang="zh-CN" dirty="0"/>
          </a:p>
          <a:p>
            <a:r>
              <a:rPr lang="zh-CN" altLang="en-US" dirty="0"/>
              <a:t>簇的中心常用质心</a:t>
            </a:r>
            <a:r>
              <a:rPr lang="en-US" altLang="zh-CN" dirty="0"/>
              <a:t>(</a:t>
            </a:r>
            <a:r>
              <a:rPr lang="en-US" altLang="zh-CN" b="1" dirty="0" err="1"/>
              <a:t>metroid</a:t>
            </a:r>
            <a:r>
              <a:rPr lang="en-US" altLang="zh-CN" dirty="0"/>
              <a:t>)</a:t>
            </a:r>
            <a:r>
              <a:rPr lang="zh-CN" altLang="en-US" dirty="0"/>
              <a:t>表示</a:t>
            </a:r>
            <a:r>
              <a:rPr lang="en-US" altLang="zh-CN" dirty="0"/>
              <a:t>,</a:t>
            </a:r>
            <a:r>
              <a:rPr lang="zh-CN" altLang="en-US" dirty="0"/>
              <a:t>即簇内所有点的平均</a:t>
            </a:r>
            <a:r>
              <a:rPr lang="en-US" altLang="zh-CN" dirty="0"/>
              <a:t>, </a:t>
            </a:r>
            <a:r>
              <a:rPr lang="zh-CN" altLang="en-US" dirty="0"/>
              <a:t>或者用中心点</a:t>
            </a:r>
            <a:r>
              <a:rPr lang="en-US" altLang="zh-CN" dirty="0"/>
              <a:t>(</a:t>
            </a:r>
            <a:r>
              <a:rPr lang="en-US" altLang="zh-CN" b="1" dirty="0"/>
              <a:t>medoid)</a:t>
            </a:r>
            <a:r>
              <a:rPr lang="zh-CN" altLang="en-US" b="1" dirty="0"/>
              <a:t>表示</a:t>
            </a:r>
            <a:r>
              <a:rPr lang="en-US" altLang="zh-CN" dirty="0"/>
              <a:t>, </a:t>
            </a:r>
            <a:r>
              <a:rPr lang="zh-CN" altLang="en-US" dirty="0"/>
              <a:t>即簇内最有代表性的点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AC2065-153D-4EBE-92BB-0B03BBEA9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基于中心的簇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0A24B6-AF06-42E4-99C0-CABDF252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873" y="3647333"/>
            <a:ext cx="6817200" cy="32106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5436F-7F82-4314-9F72-BB2426F7869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514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81D72C-4F44-406A-8A69-A631443916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758033" cy="392112"/>
          </a:xfrm>
        </p:spPr>
        <p:txBody>
          <a:bodyPr/>
          <a:lstStyle/>
          <a:p>
            <a:r>
              <a:rPr lang="zh-CN" altLang="en-US" dirty="0"/>
              <a:t>基于连续性和基于密度的簇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384420-9607-4C98-8181-A2158C122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97" y="3090008"/>
            <a:ext cx="3378700" cy="2867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4E0B8C-24FB-46B5-A6EA-D8CAF601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45" y="2727875"/>
            <a:ext cx="3438500" cy="35914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47AE81E-DAE3-4F72-AB9C-958A958B2067}"/>
              </a:ext>
            </a:extLst>
          </p:cNvPr>
          <p:cNvSpPr txBox="1"/>
          <p:nvPr/>
        </p:nvSpPr>
        <p:spPr>
          <a:xfrm>
            <a:off x="1144585" y="1016033"/>
            <a:ext cx="430991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+mn-lt"/>
                <a:cs typeface="Times New Roman" panose="02020603050405020304" pitchFamily="18" charset="0"/>
              </a:rPr>
              <a:t>基于连续性的簇：相比其他任何簇的点，每个点都至少和所属簇的某一个点更近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B62E7-4588-4960-BEFA-BE8393013F12}"/>
              </a:ext>
            </a:extLst>
          </p:cNvPr>
          <p:cNvSpPr txBox="1"/>
          <p:nvPr/>
        </p:nvSpPr>
        <p:spPr>
          <a:xfrm>
            <a:off x="5985942" y="1050181"/>
            <a:ext cx="430991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+mn-lt"/>
                <a:cs typeface="Times New Roman" panose="02020603050405020304" pitchFamily="18" charset="0"/>
              </a:rPr>
              <a:t>基于密度的簇：簇是有高密的区域形成的，簇之间是一些低密度的区域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A781DA-DCB6-4B15-8BB6-54B74DFB846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89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8F0C9B0-A9BB-446F-90DC-C6F201EA7D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1924" y="1061275"/>
            <a:ext cx="10330876" cy="3133725"/>
          </a:xfrm>
        </p:spPr>
        <p:txBody>
          <a:bodyPr/>
          <a:lstStyle/>
          <a:p>
            <a:r>
              <a:rPr lang="zh-CN" altLang="en-US" dirty="0"/>
              <a:t>基于概念的簇：同一个簇共享某种性质，这个性质是从整个结合推导出来的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基于概念的簇难检测，它通常不是：</a:t>
            </a:r>
            <a:endParaRPr lang="en-US" altLang="zh-CN" dirty="0"/>
          </a:p>
          <a:p>
            <a:pPr marL="628650" lvl="1" indent="-171450"/>
            <a:r>
              <a:rPr lang="zh-CN" altLang="en-US" sz="2400" dirty="0"/>
              <a:t>基于中心</a:t>
            </a:r>
          </a:p>
          <a:p>
            <a:pPr marL="628650" lvl="1" indent="-171450"/>
            <a:r>
              <a:rPr lang="zh-CN" altLang="en-US" sz="2400" dirty="0"/>
              <a:t>基于关系</a:t>
            </a:r>
          </a:p>
          <a:p>
            <a:pPr marL="628650" lvl="1" indent="-171450"/>
            <a:r>
              <a:rPr lang="zh-CN" altLang="en-US" sz="2400" dirty="0"/>
              <a:t>基于密度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C128B1-86BA-4B1C-B156-59394ACD1B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基于概念的簇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C7AED-F120-4A3E-9253-625F9458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62" y="2107400"/>
            <a:ext cx="6219200" cy="26432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A0EB16-33B4-4D16-826C-FCEE9C7BDE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07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2C59B0-47F7-4049-A18B-D1260704B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聚类的应用</a:t>
            </a:r>
          </a:p>
        </p:txBody>
      </p:sp>
      <p:pic>
        <p:nvPicPr>
          <p:cNvPr id="48130" name="Picture 2" descr="See the source image">
            <a:extLst>
              <a:ext uri="{FF2B5EF4-FFF2-40B4-BE49-F238E27FC236}">
                <a16:creationId xmlns:a16="http://schemas.microsoft.com/office/drawing/2014/main" id="{48C517A1-70C8-4EC9-AD2B-5870D78BD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60" y="1401601"/>
            <a:ext cx="6557840" cy="39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See the source image">
            <a:extLst>
              <a:ext uri="{FF2B5EF4-FFF2-40B4-BE49-F238E27FC236}">
                <a16:creationId xmlns:a16="http://schemas.microsoft.com/office/drawing/2014/main" id="{921DBA07-8207-4AC3-A6AB-08798132C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13041"/>
            <a:ext cx="5775615" cy="382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423878C-E3C0-46A0-9304-4C8B205EA1CF}"/>
              </a:ext>
            </a:extLst>
          </p:cNvPr>
          <p:cNvSpPr txBox="1"/>
          <p:nvPr/>
        </p:nvSpPr>
        <p:spPr>
          <a:xfrm>
            <a:off x="1040886" y="5489662"/>
            <a:ext cx="10932520" cy="96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9405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Business Intelligence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405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：用户画像、商品聚类、交易行为分析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9405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sz="2000" dirty="0">
                <a:solidFill>
                  <a:srgbClr val="09405E"/>
                </a:solidFill>
                <a:latin typeface="Calibri"/>
                <a:cs typeface="Times New Roman" panose="02020603050405020304" pitchFamily="18" charset="0"/>
              </a:rPr>
              <a:t>Social Computing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405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t>：社交网络结构分析、话题聚类、用户行为分析</a:t>
            </a:r>
            <a:r>
              <a:rPr lang="en-US" altLang="zh-CN" sz="2000" dirty="0">
                <a:solidFill>
                  <a:srgbClr val="09405E"/>
                </a:solidFill>
                <a:latin typeface="Calibri"/>
                <a:cs typeface="Times New Roman" panose="02020603050405020304" pitchFamily="18" charset="0"/>
              </a:rPr>
              <a:t>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9405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48A39-C264-43D9-883B-65A438C7DA8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870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聚类的应用：计算机视觉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143" y="1512103"/>
            <a:ext cx="2863545" cy="4201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90" y="1512103"/>
            <a:ext cx="2852282" cy="42411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14512" y="6249805"/>
            <a:ext cx="52148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http://people.cs.uchicago.edu/ </a:t>
            </a:r>
            <a:r>
              <a:rPr lang="en-US" altLang="zh-CN" sz="2200" b="0" i="0" u="none" strike="noStrike" baseline="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pff</a:t>
            </a:r>
            <a:r>
              <a:rPr lang="en-US" altLang="zh-CN" sz="2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/segment</a:t>
            </a:r>
            <a:endParaRPr lang="zh-CN" altLang="en-US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AB3839-9EB8-40E3-9765-C43D07919CE3}"/>
              </a:ext>
            </a:extLst>
          </p:cNvPr>
          <p:cNvSpPr/>
          <p:nvPr/>
        </p:nvSpPr>
        <p:spPr>
          <a:xfrm>
            <a:off x="5291864" y="9671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</a:rPr>
              <a:t>图像分割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DA0A65-478E-409E-984A-210C6B72E1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94259" y="646148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130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聚类的应用：生命科学</a:t>
            </a:r>
          </a:p>
        </p:txBody>
      </p:sp>
      <p:pic>
        <p:nvPicPr>
          <p:cNvPr id="266242" name="Picture 2" descr="Admixture analysis of worldwide populations and subpopulation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04" y="2020186"/>
            <a:ext cx="57150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44" name="Picture 4" descr="human population structure 的图像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87" y="2085214"/>
            <a:ext cx="6047852" cy="394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03104" y="6115125"/>
            <a:ext cx="29835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Eran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 </a:t>
            </a:r>
            <a:r>
              <a:rPr lang="en-US" altLang="zh-CN" sz="22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Elhaik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 et al. Nature</a:t>
            </a:r>
            <a:endParaRPr lang="zh-CN" altLang="en-US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1BF032-50CB-403D-9373-6AED9993421F}"/>
              </a:ext>
            </a:extLst>
          </p:cNvPr>
          <p:cNvSpPr/>
          <p:nvPr/>
        </p:nvSpPr>
        <p:spPr>
          <a:xfrm>
            <a:off x="4710161" y="117820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</a:rPr>
              <a:t>人类的种族分析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5E4153-61B0-47E7-9A99-05E37FA08E8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42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38195" y="1097592"/>
            <a:ext cx="5427586" cy="460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简介</a:t>
            </a:r>
            <a:endParaRPr lang="en-US" altLang="zh-CN" sz="22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itchFamily="18" charset="0"/>
              </a:rPr>
              <a:t>距离函数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itchFamily="18" charset="0"/>
              </a:rPr>
              <a:t>评价指标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itchFamily="18" charset="0"/>
              </a:rPr>
              <a:t>聚类算法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itchFamily="18" charset="0"/>
              </a:rPr>
              <a:t>K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itchFamily="18" charset="0"/>
              </a:rPr>
              <a:t>均值聚类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itchFamily="18" charset="0"/>
              </a:rPr>
              <a:t>高斯混合模型和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itchFamily="18" charset="0"/>
              </a:rPr>
              <a:t>EM 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itchFamily="18" charset="0"/>
              </a:rPr>
              <a:t>算法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itchFamily="18" charset="0"/>
              </a:rPr>
              <a:t>层次聚类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itchFamily="18" charset="0"/>
              </a:rPr>
              <a:t>基于密度聚类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聚类研究前沿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6BE82-CF09-4F44-80BD-73E04028D31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313574" cy="392112"/>
          </a:xfrm>
        </p:spPr>
        <p:txBody>
          <a:bodyPr/>
          <a:lstStyle/>
          <a:p>
            <a:r>
              <a:rPr lang="zh-CN" altLang="en-US" dirty="0"/>
              <a:t>其他有趣的应用</a:t>
            </a: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D239C97B-3117-4C6C-BDCA-C45ED8D500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5517" y="1295329"/>
            <a:ext cx="10964483" cy="3133725"/>
          </a:xfrm>
        </p:spPr>
        <p:txBody>
          <a:bodyPr/>
          <a:lstStyle/>
          <a:p>
            <a:r>
              <a:rPr lang="zh-CN" altLang="en-US" dirty="0"/>
              <a:t>识别犯罪地点：分析犯罪类别、犯罪地点以及两者之间的关联，可以对城市或区域中容易犯罪的地区做高质量的勘察</a:t>
            </a:r>
            <a:endParaRPr lang="en-US" altLang="zh-CN" dirty="0"/>
          </a:p>
          <a:p>
            <a:r>
              <a:rPr lang="zh-CN" altLang="en-US" dirty="0"/>
              <a:t>球队状态分析：分析球员的状态，创建一个优秀的队伍并根据球员状态来识别类似的球员</a:t>
            </a:r>
            <a:endParaRPr lang="en-US" altLang="zh-CN" dirty="0"/>
          </a:p>
          <a:p>
            <a:r>
              <a:rPr lang="zh-CN" altLang="en-US" dirty="0"/>
              <a:t>保险欺诈检测：利用以往欺诈性索赔的历史数据，根据它和欺诈性模式聚类的相似性来识别新的索赔</a:t>
            </a:r>
            <a:endParaRPr lang="en-US" altLang="zh-CN" dirty="0"/>
          </a:p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201EC15-4770-4B37-8180-28613FCD2A4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542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913772" y="1339149"/>
            <a:ext cx="9709893" cy="3133725"/>
          </a:xfrm>
        </p:spPr>
        <p:txBody>
          <a:bodyPr/>
          <a:lstStyle/>
          <a:p>
            <a:pPr marL="446088" indent="-446088"/>
            <a:r>
              <a:rPr lang="zh-CN" altLang="en-US" sz="2400" dirty="0"/>
              <a:t>如何定义样本点之间的“</a:t>
            </a:r>
            <a:r>
              <a:rPr lang="zh-CN" altLang="en-US" sz="2400" dirty="0">
                <a:solidFill>
                  <a:srgbClr val="C00000"/>
                </a:solidFill>
              </a:rPr>
              <a:t>远近</a:t>
            </a:r>
            <a:r>
              <a:rPr lang="zh-CN" altLang="en-US" sz="2400" dirty="0"/>
              <a:t>”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617538" lvl="1" indent="-446088">
              <a:lnSpc>
                <a:spcPct val="150000"/>
              </a:lnSpc>
            </a:pPr>
            <a:r>
              <a:rPr lang="zh-CN" altLang="en-US" sz="2400" dirty="0"/>
              <a:t>使用相似性</a:t>
            </a:r>
            <a:r>
              <a:rPr lang="en-US" altLang="zh-CN" sz="2400" dirty="0"/>
              <a:t>/</a:t>
            </a:r>
            <a:r>
              <a:rPr lang="zh-CN" altLang="en-US" sz="2400" dirty="0"/>
              <a:t>距离函数</a:t>
            </a:r>
            <a:endParaRPr lang="en-US" altLang="zh-CN" sz="2400" dirty="0"/>
          </a:p>
          <a:p>
            <a:pPr marL="446088" indent="-446088"/>
            <a:r>
              <a:rPr lang="zh-CN" altLang="en-US" sz="2400" dirty="0"/>
              <a:t>如何</a:t>
            </a:r>
            <a:r>
              <a:rPr lang="zh-CN" altLang="en-US" sz="2400" dirty="0">
                <a:solidFill>
                  <a:srgbClr val="C00000"/>
                </a:solidFill>
              </a:rPr>
              <a:t>评价</a:t>
            </a:r>
            <a:r>
              <a:rPr lang="zh-CN" altLang="en-US" sz="2400" dirty="0"/>
              <a:t>聚类得到的簇的</a:t>
            </a:r>
            <a:r>
              <a:rPr lang="zh-CN" altLang="en-US" sz="2400" dirty="0">
                <a:solidFill>
                  <a:srgbClr val="C00000"/>
                </a:solidFill>
              </a:rPr>
              <a:t>质量</a:t>
            </a:r>
            <a:r>
              <a:rPr lang="en-US" altLang="zh-CN" sz="2400" dirty="0"/>
              <a:t>?</a:t>
            </a:r>
          </a:p>
          <a:p>
            <a:pPr marL="617538" lvl="1" indent="-446088">
              <a:lnSpc>
                <a:spcPct val="150000"/>
              </a:lnSpc>
            </a:pPr>
            <a:r>
              <a:rPr lang="zh-CN" altLang="en-US" sz="2400" dirty="0"/>
              <a:t>利用评价函数去评估聚类结果</a:t>
            </a:r>
            <a:endParaRPr lang="en-US" altLang="zh-CN" sz="2400" dirty="0"/>
          </a:p>
          <a:p>
            <a:pPr marL="446088" indent="-446088"/>
            <a:r>
              <a:rPr lang="zh-CN" altLang="en-US" sz="2400" dirty="0"/>
              <a:t>如何</a:t>
            </a:r>
            <a:r>
              <a:rPr lang="zh-CN" altLang="en-US" sz="2400" dirty="0">
                <a:solidFill>
                  <a:srgbClr val="C00000"/>
                </a:solidFill>
              </a:rPr>
              <a:t>获得</a:t>
            </a:r>
            <a:r>
              <a:rPr lang="zh-CN" altLang="en-US" sz="2400" dirty="0"/>
              <a:t>聚类的簇</a:t>
            </a:r>
            <a:r>
              <a:rPr lang="en-US" altLang="zh-CN" sz="2400" dirty="0"/>
              <a:t>?</a:t>
            </a:r>
          </a:p>
          <a:p>
            <a:pPr marL="617538" lvl="1" indent="-446088">
              <a:lnSpc>
                <a:spcPct val="150000"/>
              </a:lnSpc>
            </a:pPr>
            <a:r>
              <a:rPr lang="zh-CN" altLang="en-US" sz="2400" dirty="0"/>
              <a:t>如何表示簇，如何设计划分和优化的算法，算法何时停止</a:t>
            </a:r>
            <a:endParaRPr lang="en-US" altLang="zh-CN" sz="2400" dirty="0"/>
          </a:p>
          <a:p>
            <a:pPr marL="617538" lvl="1" indent="-446088"/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846281" cy="392112"/>
          </a:xfrm>
        </p:spPr>
        <p:txBody>
          <a:bodyPr/>
          <a:lstStyle/>
          <a:p>
            <a:r>
              <a:rPr lang="zh-CN" altLang="en-US" dirty="0"/>
              <a:t>聚类分析的“三要素”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73C3B8-B256-41B2-8AD0-957527B57B3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798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4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07180" y="1097592"/>
            <a:ext cx="5351445" cy="460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简介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距离函数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评价指标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聚类算法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K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均值聚类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高斯混合模型和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EM 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算法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层次聚类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基于密度的聚类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聚类研究前沿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DE2FA-5EDD-4D15-BBA8-F5BBF62AE00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5495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58779" y="1064829"/>
            <a:ext cx="9709893" cy="3595922"/>
          </a:xfrm>
        </p:spPr>
        <p:txBody>
          <a:bodyPr/>
          <a:lstStyle/>
          <a:p>
            <a:pPr marL="446088" indent="-446088"/>
            <a:r>
              <a:rPr lang="zh-CN" altLang="en-US" sz="3200" dirty="0"/>
              <a:t>如何衡量样本之间的“远近”</a:t>
            </a:r>
            <a:r>
              <a:rPr lang="en-US" altLang="zh-CN" sz="3200" dirty="0"/>
              <a:t>?</a:t>
            </a:r>
          </a:p>
          <a:p>
            <a:pPr marL="617538" lvl="1" indent="-446088"/>
            <a:r>
              <a:rPr lang="zh-CN" altLang="en-US" sz="2400" dirty="0"/>
              <a:t>文档聚类时，我们如何衡量文档间远近？</a:t>
            </a:r>
          </a:p>
          <a:p>
            <a:pPr marL="617538" lvl="1" indent="-446088"/>
            <a:r>
              <a:rPr lang="zh-CN" altLang="en-US" sz="2400" dirty="0"/>
              <a:t>图像分割时，我们如何衡量像素点之间的远近？</a:t>
            </a:r>
          </a:p>
          <a:p>
            <a:pPr marL="617538" lvl="1" indent="-446088"/>
            <a:r>
              <a:rPr lang="zh-CN" altLang="en-US" sz="2400" dirty="0"/>
              <a:t>用户画像时，我们如何衡量用户之间的远近？</a:t>
            </a:r>
          </a:p>
          <a:p>
            <a:pPr marL="0" indent="0">
              <a:buNone/>
            </a:pPr>
            <a:r>
              <a:rPr lang="zh-CN" altLang="en-US" sz="3000" dirty="0"/>
              <a:t>我们需要量化这些样本，并计算它们之间的距离</a:t>
            </a:r>
          </a:p>
          <a:p>
            <a:pPr marL="446088" indent="-446088">
              <a:tabLst>
                <a:tab pos="538163" algn="l"/>
              </a:tabLst>
            </a:pPr>
            <a:r>
              <a:rPr lang="zh-CN" altLang="en-US" dirty="0"/>
              <a:t>距离（</a:t>
            </a:r>
            <a:r>
              <a:rPr lang="en-US" altLang="zh-CN" dirty="0"/>
              <a:t>Distance</a:t>
            </a:r>
            <a:r>
              <a:rPr lang="zh-CN" altLang="en-US" dirty="0"/>
              <a:t>）</a:t>
            </a:r>
            <a:r>
              <a:rPr lang="en-US" altLang="zh-CN" dirty="0"/>
              <a:t>/</a:t>
            </a:r>
            <a:r>
              <a:rPr lang="zh-CN" altLang="en-US" dirty="0"/>
              <a:t>相似（</a:t>
            </a:r>
            <a:r>
              <a:rPr lang="en-US" altLang="zh-CN" dirty="0"/>
              <a:t>Similarity</a:t>
            </a:r>
            <a:r>
              <a:rPr lang="zh-CN" altLang="en-US" dirty="0"/>
              <a:t>）</a:t>
            </a:r>
            <a:r>
              <a:rPr lang="en-US" altLang="zh-CN" dirty="0"/>
              <a:t>/</a:t>
            </a:r>
            <a:r>
              <a:rPr lang="zh-CN" altLang="en-US" dirty="0"/>
              <a:t>不相似（</a:t>
            </a:r>
            <a:r>
              <a:rPr lang="en-US" altLang="zh-CN" dirty="0"/>
              <a:t>Dissimilarity</a:t>
            </a:r>
            <a:r>
              <a:rPr lang="zh-CN" altLang="en-US" dirty="0"/>
              <a:t>）</a:t>
            </a:r>
            <a:r>
              <a:rPr lang="en-US" altLang="zh-CN" dirty="0"/>
              <a:t>/</a:t>
            </a:r>
            <a:r>
              <a:rPr lang="zh-CN" altLang="en-US" dirty="0"/>
              <a:t>邻近（</a:t>
            </a:r>
            <a:r>
              <a:rPr lang="en-US" altLang="zh-CN" dirty="0"/>
              <a:t>Proximity</a:t>
            </a:r>
            <a:r>
              <a:rPr lang="zh-CN" altLang="en-US" dirty="0"/>
              <a:t>）函数的选择与应用相关</a:t>
            </a:r>
            <a:endParaRPr lang="en-US" altLang="zh-CN" dirty="0"/>
          </a:p>
          <a:p>
            <a:pPr marL="446088" indent="-446088"/>
            <a:r>
              <a:rPr lang="zh-CN" altLang="en-US" dirty="0"/>
              <a:t>需要考虑特征的类型</a:t>
            </a:r>
            <a:endParaRPr lang="en-US" altLang="zh-CN" dirty="0"/>
          </a:p>
          <a:p>
            <a:pPr marL="914400" lvl="1" indent="-457200">
              <a:buFont typeface="Wingdings" pitchFamily="2" charset="2"/>
              <a:buChar char="l"/>
            </a:pPr>
            <a:r>
              <a:rPr lang="zh-CN" altLang="en-US" sz="2600" dirty="0"/>
              <a:t>类别，序值，数值</a:t>
            </a:r>
            <a:endParaRPr lang="en-US" altLang="zh-CN" sz="2600" dirty="0"/>
          </a:p>
          <a:p>
            <a:pPr marL="446088" indent="-446088"/>
            <a:r>
              <a:rPr lang="zh-CN" altLang="en-US" dirty="0"/>
              <a:t>可以从数据直接学习相似</a:t>
            </a:r>
            <a:r>
              <a:rPr lang="en-US" altLang="zh-CN" dirty="0"/>
              <a:t>/</a:t>
            </a:r>
            <a:r>
              <a:rPr lang="zh-CN" altLang="en-US" dirty="0"/>
              <a:t>距离函数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846281" cy="392112"/>
          </a:xfrm>
        </p:spPr>
        <p:txBody>
          <a:bodyPr/>
          <a:lstStyle/>
          <a:p>
            <a:r>
              <a:rPr lang="zh-CN" altLang="en-US" dirty="0"/>
              <a:t>聚类分析的要素之一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95B88A-D8C8-467C-A70D-D99E8604BC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82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8779" y="1498448"/>
                <a:ext cx="10602632" cy="4293305"/>
              </a:xfrm>
            </p:spPr>
            <p:txBody>
              <a:bodyPr/>
              <a:lstStyle/>
              <a:p>
                <a:pPr marL="446088" indent="-446088"/>
                <a:r>
                  <a:rPr lang="zh-CN" altLang="en-US" sz="2600" dirty="0"/>
                  <a:t>函数</a:t>
                </a:r>
                <a:r>
                  <a:rPr lang="en-US" altLang="zh-CN" sz="2600" dirty="0" err="1"/>
                  <a:t>dist</a:t>
                </a:r>
                <a:r>
                  <a:rPr lang="en-US" altLang="zh-CN" sz="2600" dirty="0"/>
                  <a:t>() </a:t>
                </a:r>
                <a:r>
                  <a:rPr lang="zh-CN" altLang="en-US" sz="2600" dirty="0"/>
                  <a:t>是一种距离度量当且仅当：</a:t>
                </a:r>
                <a:endParaRPr lang="en-US" altLang="zh-CN" sz="2600" dirty="0"/>
              </a:p>
              <a:p>
                <a:pPr marL="900113" indent="-454025"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/>
                      </a:rPr>
                      <m:t>0</m:t>
                    </m:r>
                  </m:oMath>
                </a14:m>
                <a:r>
                  <a:rPr lang="en-US" altLang="zh-CN" sz="2000" dirty="0">
                    <a:ea typeface="Cambria Math"/>
                  </a:rPr>
                  <a:t> (</a:t>
                </a:r>
                <a:r>
                  <a:rPr lang="zh-CN" altLang="en-US" sz="2000" dirty="0">
                    <a:ea typeface="Cambria Math"/>
                  </a:rPr>
                  <a:t>非负性</a:t>
                </a:r>
                <a:r>
                  <a:rPr lang="en-US" altLang="zh-CN" sz="2000" dirty="0">
                    <a:ea typeface="Cambria Math"/>
                  </a:rPr>
                  <a:t>)</a:t>
                </a:r>
                <a:endParaRPr lang="en-US" altLang="zh-CN" sz="2000" b="0" dirty="0">
                  <a:ea typeface="Cambria Math"/>
                </a:endParaRPr>
              </a:p>
              <a:p>
                <a:pPr marL="900113" indent="-454025"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𝑖𝑓𝑓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/>
                  <a:t>  (</a:t>
                </a:r>
                <a:r>
                  <a:rPr lang="zh-CN" altLang="en-US" sz="2000" dirty="0"/>
                  <a:t>同一性</a:t>
                </a:r>
                <a:r>
                  <a:rPr lang="en-US" altLang="zh-CN" sz="2000" dirty="0"/>
                  <a:t>)</a:t>
                </a:r>
              </a:p>
              <a:p>
                <a:pPr marL="900113" indent="-454025"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   (</a:t>
                </a:r>
                <a:r>
                  <a:rPr lang="zh-CN" altLang="en-US" sz="2000" dirty="0"/>
                  <a:t>对称性</a:t>
                </a:r>
                <a:r>
                  <a:rPr lang="en-US" altLang="zh-CN" sz="2000" dirty="0"/>
                  <a:t>)</a:t>
                </a:r>
              </a:p>
              <a:p>
                <a:pPr marL="900113" indent="-454025"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+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   (</a:t>
                </a:r>
                <a:r>
                  <a:rPr lang="zh-CN" altLang="en-US" sz="2000" dirty="0"/>
                  <a:t>直递性</a:t>
                </a:r>
                <a:r>
                  <a:rPr lang="en-US" altLang="zh-CN" sz="2000" dirty="0"/>
                  <a:t>)</a:t>
                </a:r>
              </a:p>
              <a:p>
                <a:pPr marL="446088" indent="-446088">
                  <a:lnSpc>
                    <a:spcPct val="100000"/>
                  </a:lnSpc>
                </a:pPr>
                <a:r>
                  <a:rPr lang="en-US" altLang="zh-CN" sz="2600" dirty="0" err="1"/>
                  <a:t>Minkowski</a:t>
                </a:r>
                <a:r>
                  <a:rPr lang="en-US" altLang="zh-CN" sz="2600" dirty="0"/>
                  <a:t> </a:t>
                </a:r>
                <a:r>
                  <a:rPr lang="zh-CN" altLang="en-US" sz="2600" dirty="0"/>
                  <a:t>距离</a:t>
                </a:r>
                <a:r>
                  <a:rPr lang="en-US" altLang="zh-CN" sz="26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𝑖𝑢</m:t>
                                </m:r>
                              </m:sub>
                            </m:s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𝑗𝑢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6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en-US" altLang="zh-CN" sz="2000" dirty="0"/>
                  <a:t>p=2 Euclidean </a:t>
                </a:r>
                <a:r>
                  <a:rPr lang="zh-CN" altLang="en-US" sz="2000" dirty="0"/>
                  <a:t>距离</a:t>
                </a:r>
                <a:r>
                  <a:rPr lang="en-US" altLang="zh-CN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𝑒𝑑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en-US" altLang="zh-CN" sz="2000" dirty="0"/>
                  <a:t>p=1 Manhattan </a:t>
                </a:r>
                <a:r>
                  <a:rPr lang="zh-CN" altLang="en-US" sz="2000" dirty="0"/>
                  <a:t>距离</a:t>
                </a:r>
                <a:r>
                  <a:rPr lang="en-US" altLang="zh-CN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sub>
                    </m:sSub>
                  </m:oMath>
                </a14:m>
                <a:r>
                  <a:rPr lang="en-US" altLang="zh-CN" sz="2600" dirty="0"/>
                  <a:t>   </a:t>
                </a:r>
              </a:p>
              <a:p>
                <a:pPr marL="446088" indent="-446088">
                  <a:lnSpc>
                    <a:spcPct val="100000"/>
                  </a:lnSpc>
                </a:pPr>
                <a:endParaRPr lang="en-US" altLang="zh-CN" dirty="0"/>
              </a:p>
              <a:p>
                <a:pPr marL="446088" indent="-446088">
                  <a:lnSpc>
                    <a:spcPct val="100000"/>
                  </a:lnSpc>
                </a:pPr>
                <a:r>
                  <a:rPr lang="zh-CN" altLang="en-US" dirty="0"/>
                  <a:t>这类距离函数对特征的旋转和平移变换不敏感，对数值尺度敏感</a:t>
                </a:r>
                <a:r>
                  <a:rPr lang="en-US" altLang="zh-CN" dirty="0"/>
                  <a:t>  </a:t>
                </a:r>
              </a:p>
              <a:p>
                <a:pPr marL="446088" indent="-446088"/>
                <a:r>
                  <a:rPr lang="zh-CN" altLang="en-US" dirty="0"/>
                  <a:t>如果样本特征值尺度不一致，将数据标准化</a:t>
                </a:r>
              </a:p>
              <a:p>
                <a:pPr marL="742950" indent="-457200">
                  <a:buFont typeface="Wingdings" pitchFamily="2" charset="2"/>
                  <a:buChar char="l"/>
                </a:pPr>
                <a:endParaRPr lang="en-US" altLang="zh-CN" sz="26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8779" y="1498448"/>
                <a:ext cx="10602632" cy="4293305"/>
              </a:xfrm>
              <a:blipFill>
                <a:blip r:embed="rId3"/>
                <a:stretch>
                  <a:fillRect l="-920" b="-14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距离函数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858779" y="1010273"/>
            <a:ext cx="9842500" cy="5715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zh-CN" altLang="en-US" sz="2600" b="0" i="0" u="none" strike="noStrike" cap="none" normalizeH="0" baseline="0" dirty="0">
                <a:ln>
                  <a:noFill/>
                </a:ln>
                <a:solidFill>
                  <a:srgbClr val="094162"/>
                </a:solidFill>
                <a:effectLst/>
                <a:latin typeface="+mn-lt"/>
                <a:cs typeface="Times New Roman" pitchFamily="18" charset="0"/>
              </a:rPr>
              <a:t>什么样的函数可以作为距离度量函数？</a:t>
            </a:r>
            <a:endParaRPr lang="zh-CN" altLang="en-US" sz="2600" dirty="0">
              <a:solidFill>
                <a:srgbClr val="094162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984F710-8808-43A3-94D2-3E5FA11CD4B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4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标准化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8779" y="1098108"/>
                <a:ext cx="11214100" cy="53975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charset="0"/>
                        <a:cs typeface="Times New Roman" pitchFamily="18" charset="0"/>
                      </a:rPr>
                      <m:t>𝑌</m:t>
                    </m:r>
                    <m:r>
                      <a:rPr lang="en-US" altLang="zh-CN" sz="2600" b="0" i="1" smtClean="0">
                        <a:latin typeface="Cambria Math" charset="0"/>
                        <a:cs typeface="Times New Roman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b="0" i="1" smtClean="0">
                        <a:latin typeface="Cambria Math" charset="0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b="0" i="1" smtClean="0">
                        <a:latin typeface="Cambria Math" charset="0"/>
                        <a:cs typeface="Times New Roman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charset="0"/>
                            <a:cs typeface="Times New Roman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charset="0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600" b="0" i="1" smtClean="0">
                        <a:latin typeface="Cambria Math" charset="0"/>
                        <a:cs typeface="Times New Roman" pitchFamily="18" charset="0"/>
                      </a:rPr>
                      <m:t>}</m:t>
                    </m:r>
                  </m:oMath>
                </a14:m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为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维原始数据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charset="0"/>
                        <a:cs typeface="Times New Roman" pitchFamily="18" charset="0"/>
                      </a:rPr>
                      <m:t>𝑌</m:t>
                    </m:r>
                    <m:r>
                      <a:rPr lang="en-US" altLang="zh-CN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altLang="zh-CN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zh-CN" alt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Z-score</a:t>
                </a:r>
                <a:r>
                  <a:rPr lang="en-US" altLang="zh-CN" dirty="0">
                    <a:latin typeface="Times New Roman" pitchFamily="18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charset="0"/>
                            <a:cs typeface="Times New Roman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600" b="0" i="1" smtClean="0"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600" b="0" i="1" smtClean="0">
                        <a:latin typeface="Cambria Math" charset="0"/>
                        <a:cs typeface="Times New Roman" pitchFamily="18" charset="0"/>
                      </a:rPr>
                      <m:t>𝑍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CN" sz="2600" b="0" i="1" smtClean="0">
                        <a:latin typeface="Cambria Math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mr-IN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charset="0"/>
                            <a:cs typeface="Times New Roman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600" b="0" i="1" smtClean="0">
                                    <a:latin typeface="Cambria Math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6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zh-CN" altLang="en-US" i="1" smtClean="0">
                        <a:latin typeface="Cambria Math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zh-CN" altLang="en-US" i="1" smtClean="0">
                        <a:latin typeface="Cambria Math" charset="0"/>
                      </a:rPr>
                      <m:t>是第</m:t>
                    </m:r>
                    <m:r>
                      <a:rPr lang="en-US" altLang="zh-CN" b="0" i="1" smtClean="0">
                        <a:latin typeface="Cambria Math" charset="0"/>
                      </a:rPr>
                      <m:t>𝑗</m:t>
                    </m:r>
                    <m:r>
                      <a:rPr lang="zh-CN" altLang="en-US" b="0" i="1" smtClean="0">
                        <a:latin typeface="Cambria Math" charset="0"/>
                      </a:rPr>
                      <m:t>个特征的均值和标准差</m:t>
                    </m:r>
                  </m:oMath>
                </a14:m>
                <a:endParaRPr lang="zh-CN" altLang="en-US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zh-CN" dirty="0">
                    <a:latin typeface="Calibri"/>
                  </a:rPr>
                  <a:t>Z-score</a:t>
                </a:r>
                <a:r>
                  <a:rPr lang="zh-CN" altLang="en-US" dirty="0">
                    <a:latin typeface="Calibri"/>
                  </a:rPr>
                  <a:t>转换后的特征值得均值为</a:t>
                </a:r>
                <a:r>
                  <a:rPr lang="en-US" altLang="zh-CN" dirty="0">
                    <a:latin typeface="Calibri"/>
                  </a:rPr>
                  <a:t>0</a:t>
                </a:r>
                <a:r>
                  <a:rPr lang="zh-CN" altLang="en-US" dirty="0">
                    <a:latin typeface="Calibri"/>
                  </a:rPr>
                  <a:t>，方差为</a:t>
                </a:r>
                <a:r>
                  <a:rPr lang="en-US" altLang="zh-CN" dirty="0">
                    <a:latin typeface="Calibri"/>
                  </a:rPr>
                  <a:t>1</a:t>
                </a:r>
                <a:endParaRPr lang="en-US" altLang="zh-CN" sz="2600" dirty="0"/>
              </a:p>
              <a:p>
                <a:r>
                  <a:rPr lang="zh-CN" altLang="en-US" sz="2600" dirty="0"/>
                  <a:t>其他标准化算法还有</a:t>
                </a:r>
                <a:r>
                  <a:rPr lang="en-US" altLang="zh-CN" sz="2600" dirty="0"/>
                  <a:t>Min-max, Decimal scaling</a:t>
                </a:r>
                <a:r>
                  <a:rPr lang="zh-CN" altLang="en-US" sz="2600" dirty="0"/>
                  <a:t>等</a:t>
                </a:r>
                <a:endParaRPr lang="en-US" altLang="zh-CN" sz="2600" dirty="0"/>
              </a:p>
              <a:p>
                <a:endParaRPr lang="en-US" altLang="zh-CN" sz="2600" dirty="0"/>
              </a:p>
              <a:p>
                <a:pPr>
                  <a:buNone/>
                </a:pPr>
                <a:endParaRPr lang="en-US" altLang="zh-CN" sz="2600" dirty="0"/>
              </a:p>
              <a:p>
                <a:endParaRPr lang="en-US" altLang="zh-CN" sz="2600" dirty="0"/>
              </a:p>
              <a:p>
                <a:pPr>
                  <a:buNone/>
                </a:pPr>
                <a:r>
                  <a:rPr lang="en-US" altLang="zh-CN" sz="2600" dirty="0"/>
                  <a:t> 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11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8779" y="1098108"/>
                <a:ext cx="11214100" cy="5397500"/>
              </a:xfrm>
              <a:blipFill rotWithShape="0"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75FFF-5942-4D1F-AFA1-B489BF231C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7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标准化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44" y="2301546"/>
            <a:ext cx="3654763" cy="30076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49" y="2301545"/>
            <a:ext cx="3564825" cy="29438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90825" y="5732352"/>
            <a:ext cx="13131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0" i="0" u="none" strike="noStrike" baseline="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无标准化</a:t>
            </a:r>
            <a:endParaRPr lang="zh-CN" altLang="en-US" sz="2200" dirty="0">
              <a:solidFill>
                <a:srgbClr val="09405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01035" y="5574601"/>
            <a:ext cx="10310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0" i="0" u="none" strike="noStrike" baseline="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标准化</a:t>
            </a:r>
            <a:endParaRPr lang="zh-CN" altLang="en-US" sz="2200" dirty="0">
              <a:solidFill>
                <a:srgbClr val="09405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6B9FAF-2D50-4C4F-99D6-79AE7E2D4A9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850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491863" cy="392112"/>
          </a:xfrm>
        </p:spPr>
        <p:txBody>
          <a:bodyPr/>
          <a:lstStyle/>
          <a:p>
            <a:r>
              <a:rPr lang="zh-CN" altLang="en-US" dirty="0"/>
              <a:t>标准化并不一定起效</a:t>
            </a:r>
          </a:p>
        </p:txBody>
      </p:sp>
      <p:sp>
        <p:nvSpPr>
          <p:cNvPr id="6" name="矩形 5"/>
          <p:cNvSpPr/>
          <p:nvPr/>
        </p:nvSpPr>
        <p:spPr>
          <a:xfrm>
            <a:off x="5076371" y="5552040"/>
            <a:ext cx="13131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0" i="0" u="none" strike="noStrike" baseline="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无标准化</a:t>
            </a:r>
            <a:endParaRPr lang="zh-CN" altLang="en-US" sz="2200" dirty="0">
              <a:solidFill>
                <a:srgbClr val="09405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69904" y="5552039"/>
            <a:ext cx="10310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标准化</a:t>
            </a:r>
            <a:endParaRPr lang="zh-CN" altLang="en-US" sz="2200" dirty="0">
              <a:solidFill>
                <a:srgbClr val="09405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55" y="1303618"/>
            <a:ext cx="3904812" cy="36902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67" y="1177340"/>
            <a:ext cx="4000127" cy="39428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2" y="1303618"/>
            <a:ext cx="3744986" cy="368115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88022" y="55828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参考结果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0AE6E6-FA94-478F-9187-7FE4F608E8F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12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8999065-D396-4A1B-8F6D-EDF7E942F7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9044254" cy="3133725"/>
          </a:xfrm>
        </p:spPr>
        <p:txBody>
          <a:bodyPr/>
          <a:lstStyle/>
          <a:p>
            <a:r>
              <a:rPr lang="zh-CN" altLang="en-US" dirty="0"/>
              <a:t>针对二值数据的</a:t>
            </a:r>
            <a:r>
              <a:rPr lang="en-US" altLang="zh-CN" dirty="0" err="1"/>
              <a:t>Jaccard</a:t>
            </a:r>
            <a:r>
              <a:rPr lang="en-US" altLang="zh-CN" dirty="0"/>
              <a:t> </a:t>
            </a:r>
            <a:r>
              <a:rPr lang="zh-CN" altLang="en-US" dirty="0"/>
              <a:t>系数</a:t>
            </a:r>
            <a:endParaRPr lang="en-US" altLang="zh-CN" dirty="0"/>
          </a:p>
          <a:p>
            <a:r>
              <a:rPr lang="zh-CN" altLang="en-US" dirty="0"/>
              <a:t>刻画变量之间的相关性系数作为相似性度量</a:t>
            </a:r>
            <a:endParaRPr lang="en-US" altLang="zh-CN" dirty="0"/>
          </a:p>
          <a:p>
            <a:r>
              <a:rPr lang="zh-CN" altLang="en-US" dirty="0"/>
              <a:t>无序属性上的值差异性度量</a:t>
            </a:r>
            <a:endParaRPr lang="en-US" altLang="zh-CN" dirty="0"/>
          </a:p>
          <a:p>
            <a:r>
              <a:rPr lang="zh-CN" altLang="en-US" dirty="0"/>
              <a:t>向量间的余弦相似度</a:t>
            </a:r>
            <a:r>
              <a:rPr lang="en-US" altLang="zh-CN" dirty="0"/>
              <a:t>(Cosine similarity)</a:t>
            </a:r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7CD526-1A05-42F7-A59C-7CF9F22227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527688" cy="392112"/>
          </a:xfrm>
        </p:spPr>
        <p:txBody>
          <a:bodyPr/>
          <a:lstStyle/>
          <a:p>
            <a:r>
              <a:rPr lang="zh-CN" altLang="en-US" dirty="0"/>
              <a:t>其他相似</a:t>
            </a:r>
            <a:r>
              <a:rPr lang="en-US" altLang="zh-CN" dirty="0"/>
              <a:t>/</a:t>
            </a:r>
            <a:r>
              <a:rPr lang="zh-CN" altLang="en-US" dirty="0"/>
              <a:t>不相似函数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828D09-97EF-4833-AB02-47357F555E4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759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63759" y="1069078"/>
            <a:ext cx="5344707" cy="460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简介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距离函数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评价指标</a:t>
            </a:r>
            <a:endParaRPr lang="en-US" altLang="zh-CN" sz="22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聚类算法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K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均值聚类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高斯混合模型和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EM 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算法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层次聚类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基于密度的聚类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聚类研究前沿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8757F-90DF-4D55-9FA5-0C4AE7B16B5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637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29106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有监督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vs. 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无监督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 bwMode="auto">
              <a:xfrm>
                <a:off x="600562" y="926883"/>
                <a:ext cx="11315700" cy="593111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61950" indent="-361950">
                  <a:lnSpc>
                    <a:spcPct val="150000"/>
                  </a:lnSpc>
                  <a:buClr>
                    <a:schemeClr val="tx1"/>
                  </a:buClr>
                  <a:buFont typeface="Wingdings" pitchFamily="2" charset="2"/>
                  <a:buChar char="n"/>
                </a:pPr>
                <a:r>
                  <a:rPr lang="zh-CN" altLang="en-US" sz="2600" dirty="0">
                    <a:solidFill>
                      <a:srgbClr val="C00000"/>
                    </a:solidFill>
                    <a:latin typeface="+mn-lt"/>
                    <a:cs typeface="Times New Roman" pitchFamily="18" charset="0"/>
                  </a:rPr>
                  <a:t>有监督学习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: 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给定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600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6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6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zh-CN" sz="2600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6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6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6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6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N</m:t>
                        </m:r>
                      </m:sup>
                    </m:sSubSup>
                    <m:r>
                      <a:rPr lang="en-US" altLang="zh-CN" sz="26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</m:oMath>
                </a14:m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学习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600" i="1" dirty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zh-CN" sz="2600" i="1" dirty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zh-CN" sz="2600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;</m:t>
                    </m:r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𝑤</m:t>
                    </m:r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 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分类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: y 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是类别标签</a:t>
                </a:r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latin typeface="+mn-lt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回归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: y 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是连续值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排序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: y 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是序值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(ordinal)</a:t>
                </a:r>
              </a:p>
              <a:p>
                <a:pPr marL="361950" indent="-361950">
                  <a:lnSpc>
                    <a:spcPct val="150000"/>
                  </a:lnSpc>
                  <a:buClr>
                    <a:schemeClr val="tx1"/>
                  </a:buClr>
                  <a:buFont typeface="Wingdings" pitchFamily="2" charset="2"/>
                  <a:buChar char="n"/>
                </a:pPr>
                <a:r>
                  <a:rPr lang="zh-CN" altLang="en-US" sz="2600" dirty="0">
                    <a:solidFill>
                      <a:srgbClr val="C00000"/>
                    </a:solidFill>
                    <a:latin typeface="+mn-lt"/>
                    <a:cs typeface="Times New Roman" pitchFamily="18" charset="0"/>
                  </a:rPr>
                  <a:t>无监督学习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: 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给定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600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6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600" i="1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6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6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</m:sup>
                    </m:sSubSup>
                    <m:r>
                      <a:rPr lang="en-US" altLang="zh-CN" sz="2600" b="0" i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</m:oMath>
                </a14:m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 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学习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600" i="1" dirty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zh-CN" sz="2600" i="1" dirty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altLang="zh-CN" sz="2600" i="1" dirty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;</m:t>
                    </m:r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𝑤</m:t>
                    </m:r>
                    <m:r>
                      <a:rPr lang="en-US" altLang="zh-CN" sz="26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 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密度估计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: y 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是密度</a:t>
                </a:r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latin typeface="+mn-lt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聚类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: y 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是类簇</a:t>
                </a:r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latin typeface="+mn-lt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维度约减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/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可视化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: y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是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x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的低维表示</a:t>
                </a:r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latin typeface="+mn-lt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562" y="926883"/>
                <a:ext cx="11315700" cy="5931117"/>
              </a:xfrm>
              <a:prstGeom prst="rect">
                <a:avLst/>
              </a:prstGeom>
              <a:blipFill>
                <a:blip r:embed="rId4"/>
                <a:stretch>
                  <a:fillRect l="-86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9A92F68-8754-44D5-AC44-520EAB89323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30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945670" y="1056206"/>
            <a:ext cx="10507663" cy="3912744"/>
          </a:xfrm>
        </p:spPr>
        <p:txBody>
          <a:bodyPr/>
          <a:lstStyle/>
          <a:p>
            <a:pPr marL="446088" indent="-446088"/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聚类的性能评价</a:t>
            </a:r>
            <a:r>
              <a:rPr lang="en-US" altLang="zh-CN" sz="26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:</a:t>
            </a:r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有效性指标（</a:t>
            </a:r>
            <a:r>
              <a:rPr lang="en-US" altLang="zh-CN" sz="26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Validity Index</a:t>
            </a:r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）</a:t>
            </a:r>
            <a:endParaRPr lang="en-US" altLang="zh-CN" sz="2600" dirty="0">
              <a:solidFill>
                <a:schemeClr val="accent5">
                  <a:lumMod val="25000"/>
                </a:schemeClr>
              </a:solidFill>
              <a:cs typeface="Times New Roman" pitchFamily="18" charset="0"/>
            </a:endParaRPr>
          </a:p>
          <a:p>
            <a:pPr marL="446088" indent="-446088"/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评价指标</a:t>
            </a:r>
            <a:r>
              <a:rPr lang="en-US" altLang="zh-CN" sz="26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有参考模型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 (</a:t>
            </a:r>
            <a:r>
              <a:rPr lang="zh-CN" altLang="en-US" sz="24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外部指标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accent5">
                    <a:lumMod val="25000"/>
                  </a:schemeClr>
                </a:solidFill>
              </a:rPr>
              <a:t>无</a:t>
            </a:r>
            <a:r>
              <a:rPr lang="zh-CN" altLang="en-US" sz="24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参考模型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(</a:t>
            </a:r>
            <a:r>
              <a:rPr lang="zh-CN" altLang="en-US" sz="24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内部指标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cs typeface="Times New Roman" pitchFamily="18" charset="0"/>
              </a:rPr>
              <a:t>)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聚类的评价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B5D86AB-29CE-4A1D-8CB6-0F6ECB0973A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484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8779" y="1098108"/>
                <a:ext cx="11214100" cy="5397500"/>
              </a:xfrm>
            </p:spPr>
            <p:txBody>
              <a:bodyPr/>
              <a:lstStyle/>
              <a:p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数据集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𝐷</m:t>
                    </m:r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}</m:t>
                    </m:r>
                  </m:oMath>
                </a14:m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聚类的簇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𝐶</m:t>
                    </m:r>
                    <m:r>
                      <a:rPr lang="en-US" altLang="zh-CN" sz="2600" i="1">
                        <a:latin typeface="Cambria Math"/>
                        <a:cs typeface="Times New Roman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i="1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i="1">
                        <a:latin typeface="Cambria Math"/>
                        <a:cs typeface="Times New Roman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600" i="1">
                        <a:latin typeface="Cambria Math"/>
                        <a:cs typeface="Times New Roman" pitchFamily="18" charset="0"/>
                      </a:rPr>
                      <m:t>}</m:t>
                    </m:r>
                  </m:oMath>
                </a14:m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参考的簇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zh-CN" altLang="en-US" sz="2600" b="0" i="1" smtClean="0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sz="2600" b="0" i="1" smtClean="0">
                            <a:latin typeface="Cambria Math"/>
                            <a:cs typeface="Times New Roman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600" i="1">
                        <a:latin typeface="Cambria Math"/>
                        <a:cs typeface="Times New Roman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i="1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600" i="1">
                        <a:latin typeface="Cambria Math"/>
                        <a:cs typeface="Times New Roman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/>
                            <a:cs typeface="Times New Roman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charset="0"/>
                            <a:cs typeface="Times New Roman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600" i="1">
                        <a:latin typeface="Cambria Math"/>
                        <a:cs typeface="Times New Roman" pitchFamily="18" charset="0"/>
                      </a:rPr>
                      <m:t>}</m:t>
                    </m:r>
                  </m:oMath>
                </a14:m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样本对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6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𝑖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&lt;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𝑗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≤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𝑚</m:t>
                    </m:r>
                  </m:oMath>
                </a14:m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None/>
                </a:pPr>
                <a:endParaRPr lang="en-US" altLang="zh-CN" sz="2600" dirty="0"/>
              </a:p>
              <a:p>
                <a:endParaRPr lang="en-US" altLang="zh-CN" sz="2600" dirty="0"/>
              </a:p>
              <a:p>
                <a:endParaRPr lang="en-US" altLang="zh-CN" sz="2600" dirty="0"/>
              </a:p>
              <a:p>
                <a:endParaRPr lang="en-US" altLang="zh-CN" sz="2600" dirty="0"/>
              </a:p>
              <a:p>
                <a:r>
                  <a:rPr lang="zh-CN" altLang="en-US" sz="2600" dirty="0"/>
                  <a:t>利用</a:t>
                </a:r>
                <a:r>
                  <a:rPr lang="en-US" altLang="zh-CN" sz="2600" dirty="0"/>
                  <a:t>(a, b, c, d)</a:t>
                </a:r>
                <a:r>
                  <a:rPr lang="zh-CN" altLang="en-US" sz="2600" dirty="0"/>
                  <a:t>定义外部评价指标</a:t>
                </a:r>
                <a:endParaRPr lang="en-US" altLang="zh-CN" sz="2600" dirty="0"/>
              </a:p>
              <a:p>
                <a:endParaRPr lang="en-US" altLang="zh-CN" sz="2600" dirty="0"/>
              </a:p>
              <a:p>
                <a:endParaRPr lang="en-US" altLang="zh-CN" sz="2600" dirty="0"/>
              </a:p>
              <a:p>
                <a:pPr>
                  <a:buNone/>
                </a:pPr>
                <a:endParaRPr lang="en-US" altLang="zh-CN" sz="2600" dirty="0"/>
              </a:p>
              <a:p>
                <a:endParaRPr lang="en-US" altLang="zh-CN" sz="2600" dirty="0"/>
              </a:p>
              <a:p>
                <a:pPr>
                  <a:buNone/>
                </a:pPr>
                <a:r>
                  <a:rPr lang="en-US" altLang="zh-CN" sz="2600" dirty="0"/>
                  <a:t> 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8779" y="1098108"/>
                <a:ext cx="11214100" cy="5397500"/>
              </a:xfrm>
              <a:blipFill>
                <a:blip r:embed="rId4"/>
                <a:stretch>
                  <a:fillRect l="-870" b="-2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参考模型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372654" y="2273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654" y="22733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846611"/>
              </p:ext>
            </p:extLst>
          </p:nvPr>
        </p:nvGraphicFramePr>
        <p:xfrm>
          <a:off x="1900331" y="3772453"/>
          <a:ext cx="5016844" cy="1788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718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itchFamily="18" charset="0"/>
                          <a:cs typeface="Times New Roman" pitchFamily="18" charset="0"/>
                        </a:rPr>
                        <a:t>m(m-1)/2</a:t>
                      </a:r>
                      <a:endParaRPr lang="zh-CN" altLang="en-US" sz="2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Times New Roman" pitchFamily="18" charset="0"/>
                          <a:cs typeface="Times New Roman" pitchFamily="18" charset="0"/>
                        </a:rPr>
                        <a:t>参考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189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itchFamily="18" charset="0"/>
                          <a:cs typeface="Times New Roman" pitchFamily="18" charset="0"/>
                        </a:rPr>
                        <a:t>same</a:t>
                      </a:r>
                      <a:endParaRPr lang="zh-CN" altLang="en-US" sz="2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endParaRPr lang="zh-CN" altLang="en-US" sz="2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189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latin typeface="Times New Roman" pitchFamily="18" charset="0"/>
                          <a:cs typeface="Times New Roman" pitchFamily="18" charset="0"/>
                        </a:rPr>
                        <a:t>聚类结果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itchFamily="18" charset="0"/>
                          <a:cs typeface="Times New Roman" pitchFamily="18" charset="0"/>
                        </a:rPr>
                        <a:t>same</a:t>
                      </a:r>
                      <a:endParaRPr lang="zh-CN" altLang="en-US" sz="2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2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zh-CN" altLang="en-US" sz="2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18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itchFamily="18" charset="0"/>
                          <a:cs typeface="Times New Roman" pitchFamily="18" charset="0"/>
                        </a:rPr>
                        <a:t>not</a:t>
                      </a:r>
                      <a:endParaRPr lang="zh-CN" altLang="en-US" sz="2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2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2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451101" y="3772453"/>
                <a:ext cx="1840568" cy="1833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a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Cambria Math"/>
                        <a:cs typeface="Times New Roman" pitchFamily="18" charset="0"/>
                      </a:rPr>
                      <m:t>↑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一致性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Cambria Math"/>
                        <a:cs typeface="Times New Roman" pitchFamily="18" charset="0"/>
                      </a:rPr>
                      <m:t>↑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>
                    <a:ea typeface="Cambria Math"/>
                    <a:cs typeface="Times New Roman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charset="0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/>
                        <a:ea typeface="Cambria Math"/>
                        <a:cs typeface="Times New Roman" pitchFamily="18" charset="0"/>
                      </a:rPr>
                      <m:t>↑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一致性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↓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c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Cambria Math"/>
                        <a:cs typeface="Times New Roman" pitchFamily="18" charset="0"/>
                      </a:rPr>
                      <m:t>↑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一致性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↓</m:t>
                    </m:r>
                  </m:oMath>
                </a14:m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en-US" altLang="zh-CN" sz="2400" dirty="0"/>
                  <a:t>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ea typeface="Cambria Math"/>
                        <a:cs typeface="Times New Roman" pitchFamily="18" charset="0"/>
                      </a:rPr>
                      <m:t>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charset="0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400" dirty="0"/>
                      <m:t>一致性</m:t>
                    </m:r>
                    <m:r>
                      <a:rPr lang="en-US" altLang="zh-CN" sz="2400" i="1">
                        <a:latin typeface="Cambria Math"/>
                        <a:ea typeface="Cambria Math"/>
                        <a:cs typeface="Times New Roman" pitchFamily="18" charset="0"/>
                      </a:rPr>
                      <m:t>↑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101" y="3772453"/>
                <a:ext cx="1840568" cy="1833515"/>
              </a:xfrm>
              <a:prstGeom prst="rect">
                <a:avLst/>
              </a:prstGeom>
              <a:blipFill>
                <a:blip r:embed="rId7"/>
                <a:stretch>
                  <a:fillRect l="-4967" t="-1993" b="-6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B9689E-3641-439C-852E-012EDF22A0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424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03300" y="1337130"/>
                <a:ext cx="10744200" cy="5419270"/>
              </a:xfrm>
            </p:spPr>
            <p:txBody>
              <a:bodyPr/>
              <a:lstStyle/>
              <a:p>
                <a:pPr marL="446088" indent="-446088"/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FM</a:t>
                </a: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指数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(Fowlkes and Mallows index),</a:t>
                </a:r>
                <a:r>
                  <a:rPr lang="zh-CN" altLang="en-US" dirty="0">
                    <a:latin typeface="Times New Roman" pitchFamily="18" charset="0"/>
                  </a:rPr>
                  <a:t>简称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FMI</a:t>
                </a:r>
              </a:p>
              <a:p>
                <a:pPr marL="0" indent="0">
                  <a:buNone/>
                </a:pP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𝐹𝑀𝐼</m:t>
                    </m:r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𝑎</m:t>
                            </m:r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𝑏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𝑎</m:t>
                            </m:r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                 </m:t>
                    </m:r>
                    <m:r>
                      <a:rPr lang="en-US" altLang="zh-CN" sz="2600" b="0" i="1" dirty="0" smtClean="0">
                        <a:latin typeface="Cambria Math"/>
                        <a:cs typeface="Times New Roman" pitchFamily="18" charset="0"/>
                      </a:rPr>
                      <m:t>𝐹𝑀𝐼</m:t>
                    </m:r>
                    <m:r>
                      <a:rPr lang="en-US" altLang="zh-CN" sz="2600" b="0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600" b="0" i="1" dirty="0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600" b="0" i="1" dirty="0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2600" b="0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sz="2600" b="0" i="1" dirty="0" smtClean="0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    </m:t>
                    </m:r>
                    <m:r>
                      <a:rPr lang="en-US" altLang="zh-CN" sz="2600" b="0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𝐹𝑀𝐼</m:t>
                    </m:r>
                    <m:r>
                      <a:rPr lang="en-US" altLang="zh-CN" sz="2600" b="0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↑,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一致性</m:t>
                    </m:r>
                    <m:r>
                      <a:rPr lang="en-US" altLang="zh-CN" sz="2600" b="0" i="1" dirty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↑</m:t>
                    </m:r>
                  </m:oMath>
                </a14:m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46088" indent="-446088"/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Rand</a:t>
                </a: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指数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(Rand Index),</a:t>
                </a:r>
                <a:r>
                  <a:rPr lang="zh-CN" altLang="en-US" dirty="0">
                    <a:latin typeface="Times New Roman" pitchFamily="18" charset="0"/>
                  </a:rPr>
                  <a:t>简称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RI</a:t>
                </a:r>
              </a:p>
              <a:p>
                <a:pPr marL="0" indent="0">
                  <a:buNone/>
                </a:pP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𝑅𝐼</m:t>
                    </m:r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2(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𝑑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𝑚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𝑚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−1)</m:t>
                        </m:r>
                      </m:den>
                    </m:f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                        </m:t>
                    </m:r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𝑅𝐼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        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𝑅𝐼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↑,</m:t>
                    </m:r>
                    <m:r>
                      <a:rPr lang="zh-CN" altLang="en-US" i="1">
                        <a:latin typeface="Cambria Math"/>
                        <a:ea typeface="Cambria Math"/>
                      </a:rPr>
                      <m:t>一致性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↑</m:t>
                    </m:r>
                  </m:oMath>
                </a14:m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46088" indent="-446088"/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Jaccard </a:t>
                </a: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系数</a:t>
                </a:r>
                <a:r>
                  <a:rPr lang="en-US" altLang="zh-CN" dirty="0">
                    <a:latin typeface="Times New Roman" pitchFamily="18" charset="0"/>
                  </a:rPr>
                  <a:t>(</a:t>
                </a:r>
                <a:r>
                  <a:rPr lang="en-US" altLang="zh-CN" dirty="0" err="1">
                    <a:latin typeface="Times New Roman" pitchFamily="18" charset="0"/>
                  </a:rPr>
                  <a:t>Jaccard</a:t>
                </a:r>
                <a:r>
                  <a:rPr lang="en-US" altLang="zh-CN" dirty="0">
                    <a:latin typeface="Times New Roman" pitchFamily="18" charset="0"/>
                  </a:rPr>
                  <a:t> Coefficient)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简称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JC   </a:t>
                </a:r>
              </a:p>
              <a:p>
                <a:pPr marL="0" indent="0">
                  <a:buNone/>
                </a:pP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𝐽𝐶</m:t>
                    </m:r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𝑐</m:t>
                        </m:r>
                      </m:den>
                    </m:f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                           </m:t>
                    </m:r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𝐽𝐶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,       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𝐽𝐶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↑,</m:t>
                    </m:r>
                    <m:r>
                      <a:rPr lang="zh-CN" altLang="en-US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一致性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↑</m:t>
                    </m:r>
                  </m:oMath>
                </a14:m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</a:p>
              <a:p>
                <a:pPr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03300" y="1337130"/>
                <a:ext cx="10744200" cy="5419270"/>
              </a:xfrm>
              <a:blipFill>
                <a:blip r:embed="rId2"/>
                <a:stretch>
                  <a:fillRect l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外部指标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F28A17-A67A-4D9B-9EB8-67A0E0C19A0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693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58778" y="1438386"/>
            <a:ext cx="9507965" cy="3133725"/>
          </a:xfrm>
        </p:spPr>
        <p:txBody>
          <a:bodyPr/>
          <a:lstStyle/>
          <a:p>
            <a:pPr marL="446088" indent="-446088"/>
            <a:r>
              <a:rPr lang="zh-CN" altLang="en-US" sz="2400" dirty="0"/>
              <a:t>只有聚类结果，没有外部专家给出的参考结果，我们该如何评价？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簇内相似性越高，聚类质量越好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簇间相似度越低，聚类质量越好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无参考模型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7C3AC6C-79B2-4548-B81E-59105304E54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0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8779" y="1256592"/>
                <a:ext cx="10705862" cy="2025324"/>
              </a:xfrm>
            </p:spPr>
            <p:txBody>
              <a:bodyPr/>
              <a:lstStyle/>
              <a:p>
                <a:pPr marL="446088" indent="-446088"/>
                <a:r>
                  <a:rPr lang="zh-CN" altLang="en-US" sz="2600" dirty="0">
                    <a:cs typeface="Times New Roman" pitchFamily="18" charset="0"/>
                  </a:rPr>
                  <a:t>簇内相似度</a:t>
                </a:r>
                <a:endParaRPr lang="en-US" altLang="zh-CN" sz="2600" dirty="0"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400" dirty="0">
                    <a:cs typeface="Times New Roman" pitchFamily="18" charset="0"/>
                  </a:rPr>
                  <a:t>平均距离</a:t>
                </a:r>
                <a:endParaRPr lang="en-US" altLang="zh-CN" sz="2400" dirty="0">
                  <a:cs typeface="Times New Roman" pitchFamily="18" charset="0"/>
                </a:endParaRP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|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|(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  <m:t>≤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mr-IN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  <m:t>≤|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  <m:t>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  <m:t>|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𝑑𝑖𝑠𝑡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400" dirty="0">
                    <a:cs typeface="Times New Roman" pitchFamily="18" charset="0"/>
                  </a:rPr>
                  <a:t>最远距离</a:t>
                </a:r>
                <a:endParaRPr lang="en-US" altLang="zh-CN" sz="2400" dirty="0"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𝑑𝑖𝑎𝑚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charset="0"/>
                              <a:cs typeface="Times New Roman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mr-IN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  <m:t>≤|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  <m:t>𝐶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  <m:t>|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600" dirty="0">
                  <a:cs typeface="Times New Roman" pitchFamily="18" charset="0"/>
                </a:endParaRPr>
              </a:p>
              <a:p>
                <a:pPr lvl="1">
                  <a:buNone/>
                </a:pPr>
                <a:endParaRPr lang="zh-CN" altLang="en-US" sz="26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8779" y="1256592"/>
                <a:ext cx="10705862" cy="2025324"/>
              </a:xfrm>
              <a:blipFill rotWithShape="0">
                <a:blip r:embed="rId2"/>
                <a:stretch>
                  <a:fillRect l="-911" b="-37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无参考模型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/>
              <p:cNvSpPr txBox="1">
                <a:spLocks/>
              </p:cNvSpPr>
              <p:nvPr/>
            </p:nvSpPr>
            <p:spPr>
              <a:xfrm>
                <a:off x="838184" y="4134748"/>
                <a:ext cx="10747051" cy="2354149"/>
              </a:xfrm>
              <a:prstGeom prst="rect">
                <a:avLst/>
              </a:prstGeom>
            </p:spPr>
            <p:txBody>
              <a:bodyPr/>
              <a:lstStyle/>
              <a:p>
                <a:pPr marL="446088" marR="0" lvl="0" indent="-446088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405E"/>
                    </a:solidFill>
                    <a:effectLst/>
                    <a:uLnTx/>
                    <a:uFillTx/>
                    <a:latin typeface="+mn-lt"/>
                    <a:cs typeface="Times New Roman" pitchFamily="18" charset="0"/>
                  </a:rPr>
                  <a:t>簇间相似度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9405E"/>
                  </a:solidFill>
                  <a:effectLst/>
                  <a:uLnTx/>
                  <a:uFillTx/>
                  <a:latin typeface="+mn-lt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l"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405E"/>
                    </a:solidFill>
                    <a:effectLst/>
                    <a:uLnTx/>
                    <a:uFillTx/>
                    <a:latin typeface="+mn-lt"/>
                    <a:cs typeface="Times New Roman" pitchFamily="18" charset="0"/>
                  </a:rPr>
                  <a:t>最小距离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9405E"/>
                  </a:solidFill>
                  <a:effectLst/>
                  <a:uLnTx/>
                  <a:uFillTx/>
                  <a:latin typeface="+mn-lt"/>
                  <a:cs typeface="Times New Roman" pitchFamily="18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5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r>
                        <a:rPr lang="en-US" altLang="zh-CN" sz="20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𝑑𝑖𝑠𝑡</m:t>
                      </m:r>
                      <m:r>
                        <a:rPr lang="en-US" altLang="zh-CN" sz="20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9405E"/>
                  </a:solidFill>
                  <a:latin typeface="+mn-lt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l"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405E"/>
                    </a:solidFill>
                    <a:effectLst/>
                    <a:uLnTx/>
                    <a:uFillTx/>
                    <a:latin typeface="+mn-lt"/>
                    <a:cs typeface="Times New Roman" pitchFamily="18" charset="0"/>
                  </a:rPr>
                  <a:t>中心点间的距离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9405E"/>
                  </a:solidFill>
                  <a:effectLst/>
                  <a:uLnTx/>
                  <a:uFillTx/>
                  <a:latin typeface="+mn-lt"/>
                  <a:cs typeface="Times New Roman" pitchFamily="18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5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𝑐𝑒𝑛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𝑤h𝑒𝑟𝑒</m:t>
                      </m:r>
                      <m:r>
                        <a:rPr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9"/>
                            </m:rP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600" dirty="0">
                  <a:solidFill>
                    <a:srgbClr val="09405E"/>
                  </a:solidFill>
                  <a:latin typeface="+mn-lt"/>
                  <a:cs typeface="Times New Roman" pitchFamily="18" charset="0"/>
                </a:endParaRPr>
              </a:p>
              <a:p>
                <a:pPr lvl="1">
                  <a:lnSpc>
                    <a:spcPct val="90000"/>
                  </a:lnSpc>
                  <a:spcBef>
                    <a:spcPts val="500"/>
                  </a:spcBef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9405E"/>
                  </a:solidFill>
                  <a:effectLst/>
                  <a:uLnTx/>
                  <a:uFillTx/>
                  <a:latin typeface="+mn-lt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内容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4" y="4134748"/>
                <a:ext cx="10747051" cy="2354149"/>
              </a:xfrm>
              <a:prstGeom prst="rect">
                <a:avLst/>
              </a:prstGeom>
              <a:blipFill rotWithShape="0">
                <a:blip r:embed="rId3"/>
                <a:stretch>
                  <a:fillRect l="-851" b="-5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C68447-4709-4136-901E-99E815710C5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49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内部指标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37771" y="1545771"/>
                <a:ext cx="10058400" cy="4103662"/>
              </a:xfrm>
            </p:spPr>
            <p:txBody>
              <a:bodyPr/>
              <a:lstStyle/>
              <a:p>
                <a:pPr marL="446088" indent="-446088"/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DB</a:t>
                </a: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指数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(Davies-</a:t>
                </a:r>
                <a:r>
                  <a:rPr lang="en-US" altLang="zh-CN" sz="2600" dirty="0" err="1">
                    <a:latin typeface="Times New Roman" pitchFamily="18" charset="0"/>
                    <a:cs typeface="Times New Roman" pitchFamily="18" charset="0"/>
                  </a:rPr>
                  <a:t>Bouldin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 Index,</a:t>
                </a: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简称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DBI)</a:t>
                </a:r>
              </a:p>
              <a:p>
                <a:pPr marL="0" indent="0">
                  <a:buNone/>
                </a:pP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𝐷𝐵𝐼</m:t>
                    </m:r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p>
                      <m:e>
                        <m:func>
                          <m:func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600" b="0" i="0" smtClean="0">
                                    <a:latin typeface="Cambria Math"/>
                                    <a:cs typeface="Times New Roman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26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  <m:r>
                                  <a:rPr lang="en-US" altLang="zh-CN" sz="2600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≠</m:t>
                                </m:r>
                                <m:r>
                                  <a:rPr lang="en-US" altLang="zh-CN" sz="2600" b="0" i="1" smtClean="0"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6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𝑎𝑣𝑔</m:t>
                                </m:r>
                                <m:d>
                                  <m:dPr>
                                    <m:ctrlPr>
                                      <a:rPr lang="en-US" altLang="zh-CN" sz="2600" b="0" i="1" smtClean="0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600" b="0" i="1" smtClean="0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2600" b="0" i="1" smtClean="0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6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+</m:t>
                                </m:r>
                                <m:r>
                                  <a:rPr lang="en-US" altLang="zh-CN" sz="26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𝑎𝑣𝑔</m:t>
                                </m:r>
                                <m:r>
                                  <a:rPr lang="en-US" altLang="zh-CN" sz="26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600" b="0" i="1" smtClean="0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6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6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6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600" b="0" i="1" smtClean="0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6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6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𝑐𝑒𝑛</m:t>
                                    </m:r>
                                  </m:sub>
                                </m:sSub>
                                <m:r>
                                  <a:rPr lang="en-US" altLang="zh-CN" sz="26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600" b="0" i="1" smtClean="0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26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6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600" b="0" i="1" smtClean="0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2600" b="0" i="1" smtClean="0">
                                        <a:latin typeface="Cambria Math"/>
                                        <a:cs typeface="Times New Roman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6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         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𝐷𝐵𝐼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↓,</m:t>
                        </m:r>
                        <m:r>
                          <a:rPr lang="zh-CN" altLang="en-US" sz="26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聚类质量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↑</m:t>
                        </m:r>
                      </m:e>
                    </m:nary>
                  </m:oMath>
                </a14:m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46088" indent="-446088"/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Dunn</a:t>
                </a: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指数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(Dunn Index</a:t>
                </a: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，简称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DI)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500"/>
                  </a:spcBef>
                  <a:buNone/>
                </a:pP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𝐷𝐼</m:t>
                    </m:r>
                    <m:r>
                      <a:rPr lang="en-US" altLang="zh-CN" sz="2600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 b="0" i="0" smtClean="0">
                                <a:latin typeface="Cambria Math"/>
                                <a:cs typeface="Times New Roman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600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  <m:r>
                              <a:rPr lang="en-US" altLang="zh-CN" sz="26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≤</m:t>
                            </m:r>
                            <m:r>
                              <a:rPr lang="en-US" altLang="zh-CN" sz="26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  <m:t>&lt;</m:t>
                            </m:r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  <m:t>𝑗</m:t>
                            </m:r>
                            <m:r>
                              <a:rPr lang="en-US" altLang="zh-CN" sz="26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≤</m:t>
                            </m:r>
                            <m:r>
                              <a:rPr lang="en-US" altLang="zh-CN" sz="2600" b="0" i="1" smtClean="0"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>
                                    <a:latin typeface="Cambria Math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/>
                                    <a:cs typeface="Times New Roman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600" i="1" smtClean="0"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CN" sz="260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600" i="1">
                                    <a:latin typeface="Cambria Math"/>
                                    <a:cs typeface="Times New Roman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600" b="0" i="1" smtClean="0"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600" i="1">
                                        <a:latin typeface="Cambria Math"/>
                                        <a:cs typeface="Times New Roman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600">
                                        <a:latin typeface="Cambria Math"/>
                                        <a:cs typeface="Times New Roman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CN" sz="2600" i="1">
                                        <a:latin typeface="Cambria Math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  <a:ea typeface="Cambria Math"/>
                                        <a:cs typeface="Times New Roman" pitchFamily="18" charset="0"/>
                                      </a:rPr>
                                      <m:t>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600" i="1" smtClean="0">
                                        <a:latin typeface="Cambria Math"/>
                                        <a:ea typeface="Cambria Math"/>
                                        <a:cs typeface="Times New Roman" pitchFamily="18" charset="0"/>
                                      </a:rPr>
                                      <m:t>l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  <a:ea typeface="Cambria Math"/>
                                        <a:cs typeface="Times New Roman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zh-CN" sz="2600" i="1">
                                        <a:latin typeface="Cambria Math"/>
                                        <a:ea typeface="Cambria Math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CN" sz="2600" i="1">
                                    <a:latin typeface="Cambria Math"/>
                                    <a:cs typeface="Times New Roman" pitchFamily="18" charset="0"/>
                                  </a:rPr>
                                  <m:t>𝑑𝑖𝑎𝑚</m:t>
                                </m:r>
                                <m:d>
                                  <m:dPr>
                                    <m:ctrlPr>
                                      <a:rPr lang="en-US" altLang="zh-CN" sz="2600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600" i="1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600" b="0" i="1" smtClean="0"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2600" b="0" i="1" smtClean="0"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             </m:t>
                        </m:r>
                        <m:r>
                          <a:rPr lang="en-US" altLang="zh-CN" sz="2600" b="0" i="1" smtClean="0">
                            <a:latin typeface="Cambria Math"/>
                            <a:cs typeface="Times New Roman" pitchFamily="18" charset="0"/>
                          </a:rPr>
                          <m:t>𝐷𝐼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↑,</m:t>
                        </m:r>
                        <m:r>
                          <a:rPr lang="zh-CN" altLang="en-US" sz="26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聚类质量</m:t>
                        </m:r>
                        <m:r>
                          <a:rPr lang="en-US" altLang="zh-CN" sz="2600" b="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↑</m:t>
                        </m:r>
                      </m:e>
                    </m:func>
                  </m:oMath>
                </a14:m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37771" y="1545771"/>
                <a:ext cx="10058400" cy="4103662"/>
              </a:xfrm>
              <a:blipFill rotWithShape="0">
                <a:blip r:embed="rId3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665451-BB9B-45B3-82F5-000DAA45DFF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97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5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608577" y="1070597"/>
            <a:ext cx="5434567" cy="460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简介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距离函数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评价指标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聚类算法</a:t>
            </a:r>
            <a:endParaRPr lang="en-US" altLang="zh-CN" sz="22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K</a:t>
            </a: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均值聚类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高斯混合模型和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 EM 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算法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层次聚类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基于密度的聚类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聚类研究前沿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4376C-8287-4891-8FD3-50230ED0FCC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777414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D3B809-A6EA-4C31-8508-E06F14263C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均值（</a:t>
            </a:r>
            <a:r>
              <a:rPr lang="en-US" altLang="zh-CN" dirty="0"/>
              <a:t>K-means</a:t>
            </a:r>
            <a:r>
              <a:rPr lang="zh-CN" altLang="en-US" dirty="0"/>
              <a:t>）聚类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1014100" y="1330059"/>
                <a:ext cx="9628499" cy="5527941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3100" dirty="0">
                    <a:solidFill>
                      <a:srgbClr val="09405E"/>
                    </a:solidFill>
                  </a:rPr>
                  <a:t>问题：给定一组样本点</a:t>
                </a:r>
                <a14:m>
                  <m:oMath xmlns:m="http://schemas.openxmlformats.org/officeDocument/2006/math">
                    <m:r>
                      <a:rPr lang="en-US" altLang="zh-CN" sz="3100">
                        <a:solidFill>
                          <a:srgbClr val="09405E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3100">
                        <a:solidFill>
                          <a:srgbClr val="09405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100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10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3100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10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10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310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CN" sz="310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zh-CN" altLang="en-US" sz="3100" i="1">
                        <a:solidFill>
                          <a:srgbClr val="09405E"/>
                        </a:solidFill>
                        <a:latin typeface="Cambria Math" panose="02040503050406030204" pitchFamily="18" charset="0"/>
                      </a:rPr>
                      <m:t>进行</m:t>
                    </m:r>
                  </m:oMath>
                </a14:m>
                <a:r>
                  <a:rPr lang="zh-CN" altLang="en-US" sz="3100" dirty="0">
                    <a:solidFill>
                      <a:srgbClr val="09405E"/>
                    </a:solidFill>
                  </a:rPr>
                  <a:t>聚类</a:t>
                </a:r>
                <a:endParaRPr lang="en-US" altLang="zh-CN" sz="3100" dirty="0">
                  <a:solidFill>
                    <a:srgbClr val="09405E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==============================================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输入：数据</a:t>
                </a:r>
                <a14:m>
                  <m:oMath xmlns:m="http://schemas.openxmlformats.org/officeDocument/2006/math">
                    <m:r>
                      <a:rPr lang="en-US" altLang="zh-CN" i="1" kern="0">
                        <a:solidFill>
                          <a:srgbClr val="09405E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 kern="0">
                        <a:solidFill>
                          <a:srgbClr val="09405E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ker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ker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 ker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ker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ker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 ker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 ker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ker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 ker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，簇数目</a:t>
                </a: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随机选取</a:t>
                </a: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个种子数据点</a:t>
                </a: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(seeds)</a:t>
                </a:r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作为</a:t>
                </a: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个簇中心</a:t>
                </a:r>
                <a:endParaRPr lang="en-US" altLang="zh-CN" kern="0" dirty="0">
                  <a:solidFill>
                    <a:srgbClr val="0940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kern="0" dirty="0" err="1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foreach</a:t>
                </a: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ker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ker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与每一个簇中心的距离</a:t>
                </a:r>
                <a:endParaRPr lang="en-US" altLang="zh-CN" kern="0" dirty="0">
                  <a:solidFill>
                    <a:srgbClr val="0940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ker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指配到距离最近的簇中心</a:t>
                </a:r>
                <a:endParaRPr lang="en-US" altLang="zh-CN" kern="0" dirty="0">
                  <a:solidFill>
                    <a:srgbClr val="0940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CN" kern="0" dirty="0" err="1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endfor</a:t>
                </a:r>
                <a:endParaRPr lang="en-US" altLang="zh-CN" kern="0" dirty="0">
                  <a:solidFill>
                    <a:srgbClr val="0940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用当前的簇内点重新计算</a:t>
                </a: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个簇中心位置</a:t>
                </a:r>
                <a:endParaRPr lang="en-US" altLang="zh-CN" kern="0" dirty="0">
                  <a:solidFill>
                    <a:srgbClr val="0940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 </a:t>
                </a:r>
                <a:r>
                  <a:rPr lang="zh-CN" altLang="en-US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当前簇中心未更新</a:t>
                </a:r>
                <a:endParaRPr lang="en-US" altLang="zh-CN" kern="0" dirty="0">
                  <a:solidFill>
                    <a:srgbClr val="0940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kern="0" dirty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==============================================</a:t>
                </a: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00" y="1330059"/>
                <a:ext cx="9628499" cy="5527941"/>
              </a:xfrm>
              <a:prstGeom prst="rect">
                <a:avLst/>
              </a:prstGeom>
              <a:blipFill>
                <a:blip r:embed="rId3"/>
                <a:stretch>
                  <a:fillRect l="-823" t="-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58548A-3C79-4AA5-8697-79C64B14FE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0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D3B809-A6EA-4C31-8508-E06F14263C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运行示意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20" y="895540"/>
            <a:ext cx="9537700" cy="58039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75CC22-A680-4CCB-B4DB-8A2AFB26CDA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254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14CD93-9C8F-4FB1-9B59-8751415B4D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2817812"/>
            <a:ext cx="11506200" cy="392112"/>
          </a:xfrm>
        </p:spPr>
        <p:txBody>
          <a:bodyPr/>
          <a:lstStyle/>
          <a:p>
            <a:r>
              <a:rPr lang="zh-CN" altLang="en-US" sz="4000" dirty="0">
                <a:solidFill>
                  <a:srgbClr val="09405E"/>
                </a:solidFill>
              </a:rPr>
              <a:t>这么简单直白的算法为什么是一个好的聚类算法？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DE0A39C-F3A1-458E-94AD-2B2DCF0DEA36}"/>
              </a:ext>
            </a:extLst>
          </p:cNvPr>
          <p:cNvSpPr txBox="1">
            <a:spLocks/>
          </p:cNvSpPr>
          <p:nvPr/>
        </p:nvSpPr>
        <p:spPr>
          <a:xfrm>
            <a:off x="2571749" y="4027488"/>
            <a:ext cx="6826250" cy="3921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3600" dirty="0">
                <a:solidFill>
                  <a:srgbClr val="C00000"/>
                </a:solidFill>
              </a:rPr>
              <a:t>假设是什么？优化目标是什么？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E72DAB7-C693-45C4-8E58-D082B1165C2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58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758733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为什么我们需要无监督学习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--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传统机器学习观点</a:t>
            </a:r>
          </a:p>
        </p:txBody>
      </p:sp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790575" y="1217133"/>
            <a:ext cx="8155092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38163" indent="-538163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原始数据易获得</a:t>
            </a:r>
            <a:r>
              <a:rPr lang="en-US" altLang="zh-CN" sz="26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. </a:t>
            </a:r>
            <a:r>
              <a:rPr lang="zh-CN" altLang="en-US" sz="26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标注数据很难获取</a:t>
            </a:r>
            <a:endParaRPr lang="en-US" altLang="zh-CN" sz="26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marL="538163" indent="-538163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节约内存和计算资源</a:t>
            </a:r>
            <a:endParaRPr lang="en-US" altLang="zh-CN" sz="26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marL="538163" indent="-538163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减少高维数据中的噪声</a:t>
            </a:r>
            <a:endParaRPr lang="en-US" altLang="zh-CN" sz="26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marL="538163" indent="-538163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有助于可解释的数据分析</a:t>
            </a:r>
            <a:endParaRPr lang="en-US" altLang="zh-CN" sz="26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marL="538163" indent="-538163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经常作为监督学习的预处理步骤</a:t>
            </a:r>
            <a:endParaRPr lang="en-US" altLang="zh-CN" sz="26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49154" name="Picture 2" descr="Image result for unsupervised learning">
            <a:extLst>
              <a:ext uri="{FF2B5EF4-FFF2-40B4-BE49-F238E27FC236}">
                <a16:creationId xmlns:a16="http://schemas.microsoft.com/office/drawing/2014/main" id="{4C179421-0594-4008-9F9E-CDAE0D6A8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135" y="4101020"/>
            <a:ext cx="4815602" cy="244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8D6EA46-67B7-43D0-9AC7-D089235531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640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4DBA49-EDF8-488D-8CE6-6B43D506CA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的基本假设与优化目标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01BE1B15-AE89-48EB-98CF-F0DAADA97DF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145281" cy="5443537"/>
              </a:xfrm>
            </p:spPr>
            <p:txBody>
              <a:bodyPr/>
              <a:lstStyle/>
              <a:p>
                <a:r>
                  <a:rPr lang="en-US" altLang="zh-CN" dirty="0"/>
                  <a:t>K</a:t>
                </a:r>
                <a:r>
                  <a:rPr lang="zh-CN" altLang="en-US" dirty="0"/>
                  <a:t>均值（</a:t>
                </a:r>
                <a:r>
                  <a:rPr lang="en-US" altLang="zh-CN" dirty="0"/>
                  <a:t>K-means</a:t>
                </a:r>
                <a:r>
                  <a:rPr lang="zh-CN" altLang="en-US" dirty="0"/>
                  <a:t>）聚类：基于划分的聚类方法</a:t>
                </a:r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如何表示簇？</a:t>
                </a:r>
                <a:endParaRPr lang="en-US" altLang="zh-CN" dirty="0"/>
              </a:p>
              <a:p>
                <a:pPr marL="712788" lvl="1" indent="-255588"/>
                <a:r>
                  <a:rPr lang="zh-CN" altLang="en-US" sz="2400" dirty="0"/>
                  <a:t>每个簇都用其质心（</a:t>
                </a:r>
                <a:r>
                  <a:rPr lang="en-US" altLang="zh-CN" sz="2400" dirty="0"/>
                  <a:t>centroid</a:t>
                </a:r>
                <a:r>
                  <a:rPr lang="zh-CN" altLang="en-US" sz="2400" dirty="0"/>
                  <a:t>）或者叫原型（</a:t>
                </a:r>
                <a:r>
                  <a:rPr lang="en-US" altLang="zh-CN" sz="2400" dirty="0"/>
                  <a:t>prototype</a:t>
                </a:r>
                <a:r>
                  <a:rPr lang="zh-CN" altLang="en-US" sz="2400" dirty="0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/>
                  <a:t>表示</a:t>
                </a:r>
                <a:endParaRPr lang="en-US" altLang="zh-CN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如何划分节点？</a:t>
                </a:r>
                <a:endParaRPr lang="en-US" altLang="zh-CN" dirty="0"/>
              </a:p>
              <a:p>
                <a:pPr marL="712788" lvl="1" indent="-255588"/>
                <a:r>
                  <a:rPr lang="zh-CN" altLang="en-US" sz="2400" dirty="0"/>
                  <a:t>距离使用欧式距离进行度量</a:t>
                </a:r>
                <a:endParaRPr lang="en-US" altLang="zh-CN" sz="2400" dirty="0"/>
              </a:p>
              <a:p>
                <a:pPr marL="712788" lvl="1" indent="-255588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zh-CN" altLang="en-US" sz="2400" dirty="0"/>
                  <a:t>每个节点都划分到最近的那个质心的簇中</a:t>
                </a:r>
                <a:endParaRPr lang="en-US" altLang="zh-CN" sz="2400" dirty="0"/>
              </a:p>
              <a:p>
                <a:pPr marL="712788" lvl="1" indent="-255588"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为从属度，指示样本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是否属于簇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，且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altLang="zh-CN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/>
                  <a:t>优化目标：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损失函数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>
                                        <a:latin typeface="Cambria Math" panose="02040503050406030204" pitchFamily="18" charset="0"/>
                                      </a:rPr>
                                      <m:t>μ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||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平方误差和</a:t>
                </a:r>
                <a:r>
                  <a:rPr lang="en-US" altLang="zh-CN" dirty="0"/>
                  <a:t>(SSE)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1">
                <a:extLst>
                  <a:ext uri="{FF2B5EF4-FFF2-40B4-BE49-F238E27FC236}">
                    <a16:creationId xmlns:a16="http://schemas.microsoft.com/office/drawing/2014/main" id="{01BE1B15-AE89-48EB-98CF-F0DAADA97D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145281" cy="5443537"/>
              </a:xfrm>
              <a:blipFill>
                <a:blip r:embed="rId3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752001FA-7A86-43B0-BFB8-E099B2153CCE}"/>
              </a:ext>
            </a:extLst>
          </p:cNvPr>
          <p:cNvSpPr txBox="1"/>
          <p:nvPr/>
        </p:nvSpPr>
        <p:spPr>
          <a:xfrm>
            <a:off x="8281955" y="3429000"/>
            <a:ext cx="3910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K-means</a:t>
            </a:r>
            <a:r>
              <a:rPr lang="zh-CN" altLang="en-US" sz="2000" dirty="0">
                <a:solidFill>
                  <a:srgbClr val="C00000"/>
                </a:solidFill>
              </a:rPr>
              <a:t>暗含了对簇的什么假设？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C6A03E5-20DE-4986-B2DE-C240D6922FA5}"/>
              </a:ext>
            </a:extLst>
          </p:cNvPr>
          <p:cNvCxnSpPr/>
          <p:nvPr/>
        </p:nvCxnSpPr>
        <p:spPr bwMode="auto">
          <a:xfrm flipV="1">
            <a:off x="7073900" y="3644900"/>
            <a:ext cx="1143000" cy="368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A286E0-0DC8-4DF3-AB54-63D1F39D7B7C}"/>
              </a:ext>
            </a:extLst>
          </p:cNvPr>
          <p:cNvCxnSpPr>
            <a:cxnSpLocks/>
          </p:cNvCxnSpPr>
          <p:nvPr/>
        </p:nvCxnSpPr>
        <p:spPr bwMode="auto">
          <a:xfrm flipV="1">
            <a:off x="7404100" y="3797300"/>
            <a:ext cx="965200" cy="1638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409E42-9204-4A11-8F13-5F64FE91D22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96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054100" y="1287463"/>
            <a:ext cx="10197418" cy="3409723"/>
          </a:xfrm>
        </p:spPr>
        <p:txBody>
          <a:bodyPr/>
          <a:lstStyle/>
          <a:p>
            <a:pPr marL="449263" indent="-449263"/>
            <a:r>
              <a:rPr lang="zh-CN" altLang="en-US" sz="2600" dirty="0"/>
              <a:t>如何最小化损失函数</a:t>
            </a:r>
            <a:r>
              <a:rPr lang="en-US" altLang="zh-CN" sz="2600" dirty="0"/>
              <a:t> J w.r.t (</a:t>
            </a:r>
            <a:r>
              <a:rPr lang="en-US" altLang="zh-CN" sz="2600" dirty="0" err="1"/>
              <a:t>r</a:t>
            </a:r>
            <a:r>
              <a:rPr lang="en-US" altLang="zh-CN" sz="2600" baseline="-25000" dirty="0" err="1"/>
              <a:t>ik</a:t>
            </a:r>
            <a:r>
              <a:rPr lang="en-US" altLang="zh-CN" sz="2600" dirty="0" err="1"/>
              <a:t>,u</a:t>
            </a:r>
            <a:r>
              <a:rPr lang="en-US" altLang="zh-CN" sz="2600" baseline="-25000" dirty="0" err="1"/>
              <a:t>k</a:t>
            </a:r>
            <a:r>
              <a:rPr lang="en-US" altLang="zh-CN" sz="2600" dirty="0"/>
              <a:t>)?</a:t>
            </a:r>
          </a:p>
          <a:p>
            <a:pPr marL="449263" indent="-449263"/>
            <a:r>
              <a:rPr lang="en-US" altLang="zh-CN" dirty="0"/>
              <a:t>Chicken and egg problem</a:t>
            </a:r>
            <a:endParaRPr lang="en-US" altLang="zh-CN" sz="2600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600" dirty="0"/>
              <a:t>如果中心点已知，我们可以对所有样本点进行从属划分</a:t>
            </a:r>
            <a:endParaRPr lang="en-US" altLang="zh-CN" sz="2600" dirty="0"/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600" dirty="0"/>
              <a:t>如果从属关系已知，我们可以计算中心点</a:t>
            </a:r>
            <a:endParaRPr lang="en-US" altLang="zh-CN" sz="2600" dirty="0"/>
          </a:p>
          <a:p>
            <a:pPr marL="449263" lvl="1" indent="-449263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2600" dirty="0"/>
              <a:t>我们采用迭代的方式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037128" cy="392112"/>
          </a:xfrm>
        </p:spPr>
        <p:txBody>
          <a:bodyPr/>
          <a:lstStyle/>
          <a:p>
            <a:r>
              <a:rPr lang="zh-CN" altLang="en-US" dirty="0"/>
              <a:t>如何优化？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249DAC4-2FB4-4DC8-A16A-3383D388BDE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37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03301" y="1144815"/>
                <a:ext cx="9863364" cy="5573485"/>
              </a:xfrm>
            </p:spPr>
            <p:txBody>
              <a:bodyPr/>
              <a:lstStyle/>
              <a:p>
                <a:pPr marL="449263" indent="-449263">
                  <a:buClr>
                    <a:srgbClr val="09405E"/>
                  </a:buClr>
                </a:pPr>
                <a:r>
                  <a:rPr lang="zh-CN" altLang="en-US" sz="2600" dirty="0"/>
                  <a:t>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600" i="1" smtClean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600" dirty="0"/>
                  <a:t>, </a:t>
                </a:r>
                <a:r>
                  <a:rPr lang="zh-CN" altLang="en-US" sz="2600" dirty="0"/>
                  <a:t>最小化</a:t>
                </a:r>
                <a:r>
                  <a:rPr lang="en-US" altLang="zh-CN" sz="2600"/>
                  <a:t>J w.</a:t>
                </a:r>
                <a:r>
                  <a:rPr lang="en-US" altLang="zh-CN" sz="2600" dirty="0"/>
                  <a:t>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endParaRPr lang="en-US" altLang="zh-CN" sz="2600" dirty="0"/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2600" dirty="0"/>
                  <a:t>分配每个样本点到其最近的中心点</a:t>
                </a:r>
                <a:r>
                  <a:rPr lang="en-US" altLang="zh-CN" sz="2600"/>
                  <a:t>(prototype)</a:t>
                </a:r>
                <a:r>
                  <a:rPr lang="zh-CN" altLang="en-US" sz="2600"/>
                  <a:t>所在</a:t>
                </a:r>
                <a:r>
                  <a:rPr lang="zh-CN" altLang="en-US" sz="2600" dirty="0"/>
                  <a:t>的簇</a:t>
                </a:r>
                <a:endParaRPr lang="en-US" altLang="zh-CN" sz="2600"/>
              </a:p>
              <a:p>
                <a:pPr marL="449263" indent="-449263">
                  <a:buClr>
                    <a:srgbClr val="09405E"/>
                  </a:buClr>
                </a:pPr>
                <a:r>
                  <a:rPr lang="zh-CN" altLang="en-US" sz="2600"/>
                  <a:t>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60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sz="2600" dirty="0"/>
                  <a:t> ,</a:t>
                </a:r>
                <a:r>
                  <a:rPr lang="zh-CN" altLang="en-US" sz="2600" dirty="0"/>
                  <a:t> 最小化</a:t>
                </a:r>
                <a:r>
                  <a:rPr lang="en-US" altLang="zh-CN" sz="2600"/>
                  <a:t> J w</a:t>
                </a:r>
                <a:r>
                  <a:rPr lang="en-US" altLang="zh-CN" sz="2600" dirty="0"/>
                  <a:t>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60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60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endParaRPr lang="en-US" altLang="zh-CN" sz="2600" dirty="0"/>
              </a:p>
              <a:p>
                <a:pPr marL="898525" lvl="1" indent="-449263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600" dirty="0"/>
                  <a:t>计算每个簇的点的均值作为中心</a:t>
                </a:r>
                <a:endParaRPr lang="en-US" altLang="zh-CN" sz="2600"/>
              </a:p>
              <a:p>
                <a:pPr marL="0" indent="0">
                  <a:buNone/>
                </a:pPr>
                <a:r>
                  <a:rPr lang="en-US" altLang="zh-CN" sz="2600" dirty="0"/>
                  <a:t>	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600" i="1" smtClean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altLang="zh-CN" sz="26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60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60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altLang="zh-CN" sz="26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03301" y="1144815"/>
                <a:ext cx="9863364" cy="5573485"/>
              </a:xfrm>
              <a:blipFill>
                <a:blip r:embed="rId2"/>
                <a:stretch>
                  <a:fillRect l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如何优化？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D7231D-37B3-4821-9430-90B0EFD82B31}"/>
              </a:ext>
            </a:extLst>
          </p:cNvPr>
          <p:cNvSpPr/>
          <p:nvPr/>
        </p:nvSpPr>
        <p:spPr>
          <a:xfrm>
            <a:off x="3059676" y="5052339"/>
            <a:ext cx="6399555" cy="64633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4000" b="1" dirty="0">
                <a:solidFill>
                  <a:srgbClr val="09405E"/>
                </a:solidFill>
                <a:latin typeface="+mn-lt"/>
                <a:ea typeface="微软雅黑" panose="020B0503020204020204" pitchFamily="34" charset="-122"/>
              </a:rPr>
              <a:t>这个过程能保证停下来么？</a:t>
            </a:r>
            <a:endParaRPr lang="en-US" altLang="zh-CN" sz="4000" b="1" dirty="0">
              <a:solidFill>
                <a:srgbClr val="09405E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7372A4DB-DE50-4785-9C3F-4D7BDEB5D82B}"/>
              </a:ext>
            </a:extLst>
          </p:cNvPr>
          <p:cNvSpPr txBox="1">
            <a:spLocks/>
          </p:cNvSpPr>
          <p:nvPr/>
        </p:nvSpPr>
        <p:spPr>
          <a:xfrm>
            <a:off x="3943349" y="5816373"/>
            <a:ext cx="6826250" cy="3921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3600" dirty="0">
                <a:solidFill>
                  <a:srgbClr val="C00000"/>
                </a:solidFill>
              </a:rPr>
              <a:t>优化过程会收敛么？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602F7-E221-499C-B9DF-5422E50510D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90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795280" y="1177471"/>
            <a:ext cx="10977620" cy="568052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>
                <a:cs typeface="Times New Roman" pitchFamily="18" charset="0"/>
              </a:rPr>
              <a:t>k-means </a:t>
            </a:r>
            <a:r>
              <a:rPr lang="zh-CN" altLang="en-US" dirty="0">
                <a:cs typeface="Times New Roman" pitchFamily="18" charset="0"/>
              </a:rPr>
              <a:t>是</a:t>
            </a:r>
            <a:r>
              <a:rPr lang="zh-CN" altLang="en-US" dirty="0"/>
              <a:t>在损失函数上进行</a:t>
            </a:r>
            <a:r>
              <a:rPr lang="zh-CN" altLang="en-US" dirty="0">
                <a:cs typeface="Times New Roman" pitchFamily="18" charset="0"/>
              </a:rPr>
              <a:t>坐标下降</a:t>
            </a:r>
            <a:r>
              <a:rPr lang="en-US" altLang="zh-CN" dirty="0">
                <a:cs typeface="Times New Roman" pitchFamily="18" charset="0"/>
              </a:rPr>
              <a:t>(coordinate descent)</a:t>
            </a:r>
            <a:r>
              <a:rPr lang="zh-CN" altLang="en-US" dirty="0">
                <a:cs typeface="Times New Roman" pitchFamily="18" charset="0"/>
              </a:rPr>
              <a:t>的优化</a:t>
            </a:r>
            <a:endParaRPr lang="en-US" altLang="zh-CN" dirty="0"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cs typeface="Times New Roman" pitchFamily="18" charset="0"/>
              </a:rPr>
              <a:t>损失函数</a:t>
            </a:r>
            <a:r>
              <a:rPr lang="en-US" altLang="zh-CN" dirty="0">
                <a:cs typeface="Times New Roman" pitchFamily="18" charset="0"/>
              </a:rPr>
              <a:t>J </a:t>
            </a:r>
            <a:r>
              <a:rPr lang="zh-CN" altLang="en-US" dirty="0">
                <a:cs typeface="Times New Roman" pitchFamily="18" charset="0"/>
              </a:rPr>
              <a:t>单调下降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zh-CN" altLang="en-US" dirty="0">
                <a:cs typeface="Times New Roman" pitchFamily="18" charset="0"/>
              </a:rPr>
              <a:t>所以损失函数值会收敛</a:t>
            </a:r>
            <a:r>
              <a:rPr lang="en-US" altLang="zh-CN" dirty="0">
                <a:cs typeface="Times New Roman" pitchFamily="18" charset="0"/>
              </a:rPr>
              <a:t>, </a:t>
            </a:r>
            <a:r>
              <a:rPr lang="zh-CN" altLang="en-US" dirty="0">
                <a:cs typeface="Times New Roman" pitchFamily="18" charset="0"/>
              </a:rPr>
              <a:t>所以聚类结果也会收敛</a:t>
            </a:r>
            <a:r>
              <a:rPr lang="en-US" altLang="zh-CN" dirty="0">
                <a:cs typeface="Times New Roman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k-means </a:t>
            </a:r>
            <a:r>
              <a:rPr lang="zh-CN" altLang="en-US" dirty="0"/>
              <a:t>有可能会在不同聚类结果间震荡，但是在实际中较少发生</a:t>
            </a:r>
            <a:endParaRPr lang="en-US" altLang="zh-CN" dirty="0"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cs typeface="Times New Roman" pitchFamily="18" charset="0"/>
              </a:rPr>
              <a:t>J </a:t>
            </a:r>
            <a:r>
              <a:rPr lang="zh-CN" altLang="en-US" dirty="0">
                <a:cs typeface="Times New Roman" pitchFamily="18" charset="0"/>
              </a:rPr>
              <a:t>是非凸的</a:t>
            </a:r>
            <a:r>
              <a:rPr lang="en-US" altLang="zh-CN" dirty="0">
                <a:cs typeface="Times New Roman" pitchFamily="18" charset="0"/>
              </a:rPr>
              <a:t>(non-convex), </a:t>
            </a:r>
            <a:r>
              <a:rPr lang="zh-CN" altLang="en-US" dirty="0">
                <a:cs typeface="Times New Roman" pitchFamily="18" charset="0"/>
              </a:rPr>
              <a:t>所以</a:t>
            </a:r>
            <a:r>
              <a:rPr lang="zh-CN" altLang="en-US" dirty="0"/>
              <a:t>损失函数</a:t>
            </a:r>
            <a:r>
              <a:rPr lang="en-US" altLang="zh-CN" dirty="0"/>
              <a:t>J</a:t>
            </a:r>
            <a:r>
              <a:rPr lang="zh-CN" altLang="en-US" dirty="0"/>
              <a:t>上应用坐标下降法不能够保证收敛到全局的最小值</a:t>
            </a:r>
            <a:r>
              <a:rPr lang="en-US" altLang="zh-CN" dirty="0">
                <a:cs typeface="Times New Roman" pitchFamily="18" charset="0"/>
              </a:rPr>
              <a:t>. </a:t>
            </a:r>
            <a:r>
              <a:rPr lang="zh-CN" altLang="en-US" dirty="0">
                <a:cs typeface="Times New Roman" pitchFamily="18" charset="0"/>
              </a:rPr>
              <a:t>一个常见的方法是运行</a:t>
            </a:r>
            <a:r>
              <a:rPr lang="en-US" altLang="zh-CN" dirty="0"/>
              <a:t>k-means</a:t>
            </a:r>
            <a:r>
              <a:rPr lang="zh-CN" altLang="en-US" dirty="0"/>
              <a:t>多次，选择最好的结果</a:t>
            </a:r>
            <a:endParaRPr lang="zh-CN" altLang="en-US" dirty="0">
              <a:solidFill>
                <a:schemeClr val="accent5">
                  <a:lumMod val="2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k-means</a:t>
            </a:r>
            <a:r>
              <a:rPr lang="zh-CN" altLang="en-US" dirty="0"/>
              <a:t>收敛性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3B5856-93BD-4D3A-B7BE-9C77FE27466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903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867547" cy="392112"/>
          </a:xfrm>
        </p:spPr>
        <p:txBody>
          <a:bodyPr/>
          <a:lstStyle/>
          <a:p>
            <a:r>
              <a:rPr lang="zh-CN" altLang="en-US" dirty="0"/>
              <a:t>损失函数 </a:t>
            </a:r>
            <a:r>
              <a:rPr lang="en-US" altLang="zh-CN" dirty="0"/>
              <a:t>J </a:t>
            </a:r>
            <a:r>
              <a:rPr lang="zh-CN" altLang="en-US" dirty="0"/>
              <a:t>随着迭代次数变化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30" y="1417410"/>
            <a:ext cx="5751240" cy="401937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C95B47-5176-4E60-9B58-0936551882C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252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14CD93-9C8F-4FB1-9B59-8751415B4D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30500" y="2830512"/>
            <a:ext cx="9144000" cy="392112"/>
          </a:xfrm>
        </p:spPr>
        <p:txBody>
          <a:bodyPr/>
          <a:lstStyle/>
          <a:p>
            <a:r>
              <a:rPr lang="zh-CN" altLang="en-US" sz="4000" dirty="0">
                <a:solidFill>
                  <a:srgbClr val="09405E"/>
                </a:solidFill>
              </a:rPr>
              <a:t>谁能告诉我到底该聚成几个类？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DE0A39C-F3A1-458E-94AD-2B2DCF0DEA36}"/>
              </a:ext>
            </a:extLst>
          </p:cNvPr>
          <p:cNvSpPr txBox="1">
            <a:spLocks/>
          </p:cNvSpPr>
          <p:nvPr/>
        </p:nvSpPr>
        <p:spPr>
          <a:xfrm>
            <a:off x="4127499" y="4027488"/>
            <a:ext cx="4787899" cy="3921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800" b="1" kern="1200" dirty="0" smtClean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3600" dirty="0">
                <a:solidFill>
                  <a:srgbClr val="C00000"/>
                </a:solidFill>
              </a:rPr>
              <a:t>参数</a:t>
            </a:r>
            <a:r>
              <a:rPr lang="en-US" altLang="zh-CN" sz="3600" dirty="0">
                <a:solidFill>
                  <a:srgbClr val="C00000"/>
                </a:solidFill>
              </a:rPr>
              <a:t>K</a:t>
            </a:r>
            <a:r>
              <a:rPr lang="zh-CN" altLang="en-US" sz="3600" dirty="0">
                <a:solidFill>
                  <a:srgbClr val="C00000"/>
                </a:solidFill>
              </a:rPr>
              <a:t>如何确定？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CEADCA-686D-4DA8-8D55-0F4C9718903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7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016001" y="1082277"/>
            <a:ext cx="9537700" cy="2684437"/>
          </a:xfrm>
        </p:spPr>
        <p:txBody>
          <a:bodyPr/>
          <a:lstStyle/>
          <a:p>
            <a:pPr marL="449263" indent="-449263">
              <a:buClr>
                <a:srgbClr val="09405E"/>
              </a:buClr>
            </a:pP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是该算法的超参</a:t>
            </a:r>
            <a:endParaRPr lang="en-US" altLang="zh-CN" sz="2600" dirty="0">
              <a:latin typeface="Times New Roman" pitchFamily="18" charset="0"/>
              <a:cs typeface="Times New Roman" pitchFamily="18" charset="0"/>
            </a:endParaRPr>
          </a:p>
          <a:p>
            <a:pPr marL="449263" indent="-449263">
              <a:buClr>
                <a:srgbClr val="09405E"/>
              </a:buClr>
            </a:pP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损失函数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J 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一般随着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的增大而递减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.</a:t>
            </a:r>
            <a:endParaRPr sz="26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如何选择</a:t>
            </a:r>
            <a:r>
              <a:rPr lang="en-US" altLang="zh-CN" dirty="0"/>
              <a:t>K ?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267" y="2564196"/>
            <a:ext cx="4701363" cy="374499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9BB09EF-103E-4E27-8998-72EB3FBF56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96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如何选择</a:t>
            </a:r>
            <a:r>
              <a:rPr lang="en-US" altLang="zh-CN" dirty="0"/>
              <a:t>K ?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58779" y="1201057"/>
            <a:ext cx="10079120" cy="4821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间隔统计：分析损失函数</a:t>
            </a:r>
            <a:r>
              <a:rPr lang="en-US" altLang="zh-CN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随</a:t>
            </a:r>
            <a:r>
              <a:rPr lang="en-US" altLang="zh-CN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增大递减的间隔</a:t>
            </a:r>
            <a:endParaRPr lang="en-US" altLang="zh-CN" sz="2600" dirty="0">
              <a:solidFill>
                <a:srgbClr val="09405E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交叉检验</a:t>
            </a:r>
            <a:r>
              <a:rPr lang="en-US" altLang="zh-CN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把原始数据集分裂两个子集</a:t>
            </a:r>
            <a:r>
              <a:rPr lang="en-US" altLang="zh-CN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在其中一个数据集上估计中心点</a:t>
            </a:r>
            <a:r>
              <a:rPr lang="en-US" altLang="zh-CN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(prototypes)</a:t>
            </a: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 ，然后在另一个集合上计算损失函数</a:t>
            </a:r>
            <a:endParaRPr lang="en-US" altLang="zh-CN" sz="2600" dirty="0">
              <a:solidFill>
                <a:srgbClr val="09405E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簇的稳定性</a:t>
            </a:r>
            <a:r>
              <a:rPr lang="en-US" altLang="zh-CN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通过对原始数据的重采样或者分裂，度量簇的改变程度</a:t>
            </a:r>
            <a:r>
              <a:rPr lang="en-US" altLang="zh-CN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非参数方法</a:t>
            </a:r>
            <a:r>
              <a:rPr lang="en-US" altLang="zh-CN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加上一个先验， </a:t>
            </a:r>
            <a:r>
              <a:rPr lang="en-US" altLang="zh-CN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Bayesian non-parametric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例如：中国餐馆过程</a:t>
            </a:r>
            <a:r>
              <a:rPr lang="en-US" altLang="zh-CN" sz="2600" dirty="0">
                <a:solidFill>
                  <a:srgbClr val="09405E"/>
                </a:solidFill>
                <a:latin typeface="Times New Roman" pitchFamily="18" charset="0"/>
                <a:cs typeface="Times New Roman" pitchFamily="18" charset="0"/>
              </a:rPr>
              <a:t>(Chinese Restaurant Process)</a:t>
            </a:r>
            <a:endParaRPr lang="zh-CN" altLang="en-US" sz="2600" dirty="0">
              <a:solidFill>
                <a:srgbClr val="09405E"/>
              </a:solidFill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2600" dirty="0">
              <a:solidFill>
                <a:srgbClr val="09405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F70872-54A3-4553-9A29-93415DE148D4}"/>
              </a:ext>
            </a:extLst>
          </p:cNvPr>
          <p:cNvSpPr/>
          <p:nvPr/>
        </p:nvSpPr>
        <p:spPr bwMode="auto">
          <a:xfrm>
            <a:off x="312821" y="1201057"/>
            <a:ext cx="11213432" cy="498317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073EF-D7B0-4F09-B803-1F0AA739649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01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2DD868-4CB1-40AD-B32E-AA0721A8BC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如何初始化</a:t>
            </a:r>
            <a:r>
              <a:rPr lang="en-US" altLang="zh-CN" dirty="0"/>
              <a:t>K-means?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8EC603-D27A-49DD-9F4F-C6FC7701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9" y="3807349"/>
            <a:ext cx="5589351" cy="21035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908DA5-08E0-42CE-BBAB-20B10D72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96" y="1101036"/>
            <a:ext cx="5130324" cy="23279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8A9083-3C8A-4929-8849-756FA2F06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0" y="3807349"/>
            <a:ext cx="5605520" cy="20130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00F8A44-1148-4122-B62E-6E7C7A8D4A48}"/>
              </a:ext>
            </a:extLst>
          </p:cNvPr>
          <p:cNvSpPr/>
          <p:nvPr/>
        </p:nvSpPr>
        <p:spPr>
          <a:xfrm>
            <a:off x="8180798" y="5820381"/>
            <a:ext cx="3290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Poor Clustering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3A8DCD-AABE-4540-AC16-9C150F0D731A}"/>
              </a:ext>
            </a:extLst>
          </p:cNvPr>
          <p:cNvSpPr/>
          <p:nvPr/>
        </p:nvSpPr>
        <p:spPr>
          <a:xfrm>
            <a:off x="2059804" y="5910868"/>
            <a:ext cx="3290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Good Clustering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C8E5F7-FFF6-4FD7-AE44-D2B61A470F27}"/>
              </a:ext>
            </a:extLst>
          </p:cNvPr>
          <p:cNvSpPr/>
          <p:nvPr/>
        </p:nvSpPr>
        <p:spPr>
          <a:xfrm>
            <a:off x="5080337" y="85295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9405E"/>
                </a:solidFill>
              </a:rPr>
              <a:t>不同初始点的选择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4C39445-B1E2-46DF-841B-7229220188A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257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925286" y="1405558"/>
            <a:ext cx="10161814" cy="4466840"/>
          </a:xfrm>
        </p:spPr>
        <p:txBody>
          <a:bodyPr/>
          <a:lstStyle/>
          <a:p>
            <a:pPr marL="449263" indent="-449263"/>
            <a:r>
              <a:rPr lang="zh-CN" altLang="en-US" dirty="0"/>
              <a:t>即便存在</a:t>
            </a:r>
            <a:r>
              <a:rPr lang="en-US" altLang="zh-CN" dirty="0"/>
              <a:t>K</a:t>
            </a:r>
            <a:r>
              <a:rPr lang="zh-CN" altLang="en-US" dirty="0"/>
              <a:t>个真实的簇，正好选到</a:t>
            </a:r>
            <a:r>
              <a:rPr lang="en-US" altLang="zh-CN" dirty="0"/>
              <a:t>K</a:t>
            </a:r>
            <a:r>
              <a:rPr lang="zh-CN" altLang="en-US" dirty="0"/>
              <a:t>个簇的中心的机会也将会是很小的</a:t>
            </a:r>
          </a:p>
          <a:p>
            <a:pPr marL="449263" indent="-449263"/>
            <a:endParaRPr lang="en-US" altLang="zh-CN" dirty="0"/>
          </a:p>
          <a:p>
            <a:pPr marL="449263" indent="-449263"/>
            <a:r>
              <a:rPr lang="zh-CN" altLang="en-US" sz="2600" dirty="0">
                <a:cs typeface="Times New Roman" pitchFamily="18" charset="0"/>
              </a:rPr>
              <a:t>一些启发式做法</a:t>
            </a:r>
            <a:endParaRPr lang="en-US" altLang="zh-CN" sz="2600" dirty="0">
              <a:cs typeface="Times New Roman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600" dirty="0">
                <a:cs typeface="Times New Roman" pitchFamily="18" charset="0"/>
              </a:rPr>
              <a:t>随机选择</a:t>
            </a:r>
            <a:r>
              <a:rPr lang="en-US" altLang="zh-CN" sz="2600" dirty="0">
                <a:cs typeface="Times New Roman" pitchFamily="18" charset="0"/>
              </a:rPr>
              <a:t>K</a:t>
            </a:r>
            <a:r>
              <a:rPr lang="zh-CN" altLang="en-US" sz="2600" dirty="0">
                <a:cs typeface="Times New Roman" pitchFamily="18" charset="0"/>
              </a:rPr>
              <a:t>个数据点作为中心点</a:t>
            </a:r>
            <a:endParaRPr lang="en-US" altLang="zh-CN" sz="2600" dirty="0">
              <a:cs typeface="Times New Roman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600" dirty="0">
                <a:cs typeface="Times New Roman" pitchFamily="18" charset="0"/>
              </a:rPr>
              <a:t>选择第</a:t>
            </a:r>
            <a:r>
              <a:rPr lang="en-US" altLang="zh-CN" sz="2600" dirty="0">
                <a:cs typeface="Times New Roman" pitchFamily="18" charset="0"/>
              </a:rPr>
              <a:t>i+1</a:t>
            </a:r>
            <a:r>
              <a:rPr lang="zh-CN" altLang="en-US" sz="2600" dirty="0">
                <a:cs typeface="Times New Roman" pitchFamily="18" charset="0"/>
              </a:rPr>
              <a:t>个中心时，选择与距离之前选出的中心点距离最远的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20271" y="173038"/>
            <a:ext cx="6707580" cy="392112"/>
          </a:xfrm>
        </p:spPr>
        <p:txBody>
          <a:bodyPr/>
          <a:lstStyle/>
          <a:p>
            <a:r>
              <a:rPr lang="zh-CN" altLang="en-US" dirty="0"/>
              <a:t>如何初始化</a:t>
            </a:r>
            <a:r>
              <a:rPr lang="en-US" altLang="zh-CN" dirty="0"/>
              <a:t>K-means?</a:t>
            </a:r>
            <a:endParaRPr lang="zh-CN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746C35C-0A7A-44FF-9259-62C8A2FEE4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3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39D9CE-AEB3-4BF2-85D5-1C348AACD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8" y="173038"/>
            <a:ext cx="8076215" cy="392112"/>
          </a:xfrm>
        </p:spPr>
        <p:txBody>
          <a:bodyPr/>
          <a:lstStyle/>
          <a:p>
            <a:r>
              <a:rPr lang="zh-CN" altLang="en-US" dirty="0"/>
              <a:t>为什么我们需要无监督学习</a:t>
            </a:r>
            <a:r>
              <a:rPr lang="en-US" altLang="zh-CN" dirty="0"/>
              <a:t>– </a:t>
            </a:r>
            <a:r>
              <a:rPr lang="zh-CN" altLang="en-US" dirty="0"/>
              <a:t>人工智能的观点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5482C9-E2C6-44B6-A708-B47F53657EF9}"/>
              </a:ext>
            </a:extLst>
          </p:cNvPr>
          <p:cNvSpPr/>
          <p:nvPr/>
        </p:nvSpPr>
        <p:spPr>
          <a:xfrm>
            <a:off x="2186350" y="1404848"/>
            <a:ext cx="3561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 will bring about the next AI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revolution.</a:t>
            </a:r>
          </a:p>
          <a:p>
            <a:pPr algn="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Yann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Yann LeCun">
            <a:extLst>
              <a:ext uri="{FF2B5EF4-FFF2-40B4-BE49-F238E27FC236}">
                <a16:creationId xmlns:a16="http://schemas.microsoft.com/office/drawing/2014/main" id="{EEE428D5-F3ED-40CD-B2A5-CC9B948F6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70" y="1145790"/>
            <a:ext cx="1686828" cy="16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C16BFA4-D272-41F2-BC65-924D3BFCAE1E}"/>
              </a:ext>
            </a:extLst>
          </p:cNvPr>
          <p:cNvSpPr/>
          <p:nvPr/>
        </p:nvSpPr>
        <p:spPr>
          <a:xfrm>
            <a:off x="2146893" y="3849962"/>
            <a:ext cx="36402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always knew unsupervised learning was the right thing to do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—— Geoffrey E. Hinton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47C45E-3E9D-4928-A30B-A3421C18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70" y="3514380"/>
            <a:ext cx="1686828" cy="20409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C1D58E-C624-4224-8D29-56752DDD4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12" y="1197456"/>
            <a:ext cx="6184946" cy="463384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29419-B7D6-4C26-92C4-BDF549EEF12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49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18FA07-695A-4F13-A97B-C681AE2D69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10621768" cy="3133725"/>
          </a:xfrm>
        </p:spPr>
        <p:txBody>
          <a:bodyPr/>
          <a:lstStyle/>
          <a:p>
            <a:r>
              <a:rPr lang="zh-CN" altLang="en-US" dirty="0"/>
              <a:t>预处理</a:t>
            </a:r>
            <a:endParaRPr lang="en-US" altLang="zh-CN" dirty="0"/>
          </a:p>
          <a:p>
            <a:pPr marL="628650" lvl="1" indent="-171450">
              <a:lnSpc>
                <a:spcPct val="150000"/>
              </a:lnSpc>
            </a:pPr>
            <a:r>
              <a:rPr lang="zh-CN" altLang="en-US" sz="2400" dirty="0"/>
              <a:t>归一化数据</a:t>
            </a:r>
            <a:r>
              <a:rPr lang="en-US" altLang="zh-CN" sz="2400" dirty="0"/>
              <a:t> (e.g.,</a:t>
            </a:r>
            <a:r>
              <a:rPr lang="zh-CN" altLang="en-US" sz="2400" dirty="0"/>
              <a:t>缩放到单位标准差</a:t>
            </a:r>
            <a:r>
              <a:rPr lang="en-US" altLang="zh-CN" sz="2400" dirty="0"/>
              <a:t>)</a:t>
            </a:r>
          </a:p>
          <a:p>
            <a:pPr marL="628650" lvl="1" indent="-171450">
              <a:lnSpc>
                <a:spcPct val="150000"/>
              </a:lnSpc>
            </a:pPr>
            <a:r>
              <a:rPr lang="zh-CN" altLang="en-US" sz="2400" dirty="0"/>
              <a:t>消除离群点</a:t>
            </a:r>
            <a:endParaRPr lang="en-US" altLang="zh-CN" sz="2400" dirty="0"/>
          </a:p>
          <a:p>
            <a:r>
              <a:rPr lang="zh-CN" altLang="en-US" dirty="0"/>
              <a:t>后处理</a:t>
            </a:r>
            <a:endParaRPr lang="en-US" altLang="zh-CN" dirty="0"/>
          </a:p>
          <a:p>
            <a:pPr marL="628650" lvl="1" indent="-171450">
              <a:lnSpc>
                <a:spcPct val="150000"/>
              </a:lnSpc>
            </a:pPr>
            <a:r>
              <a:rPr lang="zh-CN" altLang="en-US" sz="2400" dirty="0"/>
              <a:t>删除小的簇：可能代表离群点</a:t>
            </a:r>
            <a:endParaRPr lang="en-US" altLang="zh-CN" sz="2400" dirty="0"/>
          </a:p>
          <a:p>
            <a:pPr marL="628650" lvl="1" indent="-171450">
              <a:lnSpc>
                <a:spcPct val="150000"/>
              </a:lnSpc>
            </a:pPr>
            <a:r>
              <a:rPr lang="zh-CN" altLang="en-US" sz="2400" dirty="0"/>
              <a:t>分裂松散的簇：簇内节点间距离之和很高</a:t>
            </a:r>
          </a:p>
          <a:p>
            <a:pPr marL="628650" lvl="1" indent="-171450">
              <a:lnSpc>
                <a:spcPct val="150000"/>
              </a:lnSpc>
            </a:pPr>
            <a:r>
              <a:rPr lang="zh-CN" altLang="en-US" sz="2400" dirty="0"/>
              <a:t>合并距离较近的簇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67D526-E426-417B-9EC3-8F23BF76E6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预处理和后处理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801800-688C-410F-9E66-050E6AA82D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345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10289119" cy="392112"/>
          </a:xfrm>
        </p:spPr>
        <p:txBody>
          <a:bodyPr/>
          <a:lstStyle/>
          <a:p>
            <a:r>
              <a:rPr lang="zh-CN" altLang="en-US" dirty="0"/>
              <a:t>看一个实际问题：中国男足近几年到底在亚洲到底是几流球队？</a:t>
            </a:r>
          </a:p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4D5413-5B7F-1C4B-BE78-1C0ACEF2E2A4}"/>
              </a:ext>
            </a:extLst>
          </p:cNvPr>
          <p:cNvSpPr/>
          <p:nvPr/>
        </p:nvSpPr>
        <p:spPr>
          <a:xfrm>
            <a:off x="2501502" y="991772"/>
            <a:ext cx="6418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亚洲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15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只球队在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2014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年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-2019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年间大型杯赛的战绩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3B03A9-3B2C-634A-813E-6C69FBE0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14" y="1465874"/>
            <a:ext cx="5840938" cy="448337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F0B76F6-5EC5-9640-8275-43534A1A0A20}"/>
              </a:ext>
            </a:extLst>
          </p:cNvPr>
          <p:cNvSpPr/>
          <p:nvPr/>
        </p:nvSpPr>
        <p:spPr>
          <a:xfrm>
            <a:off x="1286097" y="6023242"/>
            <a:ext cx="9619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latin typeface="+mn-ea"/>
                <a:ea typeface="+mn-ea"/>
              </a:rPr>
              <a:t>对于世界杯，进入决赛圈则取其最终排名，没有进入决赛圈的，打入预选赛十强赛赋予</a:t>
            </a:r>
            <a:r>
              <a:rPr lang="en-US" altLang="zh-CN" sz="1400" dirty="0">
                <a:solidFill>
                  <a:srgbClr val="333333"/>
                </a:solidFill>
                <a:latin typeface="+mn-ea"/>
                <a:ea typeface="+mn-ea"/>
              </a:rPr>
              <a:t>40</a:t>
            </a:r>
            <a:r>
              <a:rPr lang="zh-CN" altLang="en-US" sz="1400" dirty="0">
                <a:solidFill>
                  <a:srgbClr val="333333"/>
                </a:solidFill>
                <a:latin typeface="+mn-ea"/>
                <a:ea typeface="+mn-ea"/>
              </a:rPr>
              <a:t>，预选赛小组未出线的赋予</a:t>
            </a:r>
            <a:r>
              <a:rPr lang="en-US" altLang="zh-CN" sz="1400" dirty="0">
                <a:solidFill>
                  <a:srgbClr val="333333"/>
                </a:solidFill>
                <a:latin typeface="+mn-ea"/>
                <a:ea typeface="+mn-ea"/>
              </a:rPr>
              <a:t>50</a:t>
            </a:r>
            <a:r>
              <a:rPr lang="zh-CN" altLang="en-US" sz="1400" dirty="0">
                <a:solidFill>
                  <a:srgbClr val="333333"/>
                </a:solidFill>
                <a:latin typeface="+mn-ea"/>
                <a:ea typeface="+mn-ea"/>
              </a:rPr>
              <a:t>。对于亚洲杯，前四名取其排名，八强赋予</a:t>
            </a:r>
            <a:r>
              <a:rPr lang="en-US" altLang="zh-CN" sz="1400" dirty="0">
                <a:solidFill>
                  <a:srgbClr val="333333"/>
                </a:solidFill>
                <a:latin typeface="+mn-ea"/>
                <a:ea typeface="+mn-ea"/>
              </a:rPr>
              <a:t>5</a:t>
            </a:r>
            <a:r>
              <a:rPr lang="zh-CN" altLang="en-US" sz="1400" dirty="0">
                <a:solidFill>
                  <a:srgbClr val="333333"/>
                </a:solidFill>
                <a:latin typeface="+mn-ea"/>
                <a:ea typeface="+mn-ea"/>
              </a:rPr>
              <a:t>，十六强赋予</a:t>
            </a:r>
            <a:r>
              <a:rPr lang="en-US" altLang="zh-CN" sz="1400" dirty="0">
                <a:solidFill>
                  <a:srgbClr val="333333"/>
                </a:solidFill>
                <a:latin typeface="+mn-ea"/>
                <a:ea typeface="+mn-ea"/>
              </a:rPr>
              <a:t>9</a:t>
            </a:r>
            <a:r>
              <a:rPr lang="zh-CN" altLang="en-US" sz="1400" dirty="0">
                <a:solidFill>
                  <a:srgbClr val="333333"/>
                </a:solidFill>
                <a:latin typeface="+mn-ea"/>
                <a:ea typeface="+mn-ea"/>
              </a:rPr>
              <a:t>，预选赛没出线的赋予</a:t>
            </a:r>
            <a:r>
              <a:rPr lang="en-US" altLang="zh-CN" sz="1400" dirty="0">
                <a:solidFill>
                  <a:srgbClr val="333333"/>
                </a:solidFill>
                <a:latin typeface="+mn-ea"/>
                <a:ea typeface="+mn-ea"/>
              </a:rPr>
              <a:t>17</a:t>
            </a:r>
            <a:r>
              <a:rPr lang="zh-CN" altLang="en-US" sz="1400" dirty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zh-CN" altLang="en-US" sz="1400" dirty="0">
              <a:latin typeface="+mn-ea"/>
              <a:ea typeface="+mn-e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90702-8814-4D0E-B21C-DBE879ACE64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81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分析结果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F56CC34B-C612-E44E-B8A1-53753EA2A7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3389" y="1504058"/>
            <a:ext cx="10825221" cy="4595680"/>
          </a:xfrm>
        </p:spPr>
        <p:txBody>
          <a:bodyPr/>
          <a:lstStyle/>
          <a:p>
            <a:pPr marL="449263" indent="-449263"/>
            <a:r>
              <a:rPr lang="zh-CN" altLang="en-US" dirty="0"/>
              <a:t>对数据进行</a:t>
            </a:r>
            <a:r>
              <a:rPr lang="en-US" altLang="zh-CN" dirty="0"/>
              <a:t>[0,1]</a:t>
            </a:r>
            <a:r>
              <a:rPr lang="zh-CN" altLang="en-US" dirty="0"/>
              <a:t>标准化</a:t>
            </a:r>
            <a:endParaRPr lang="en-US" altLang="zh-CN" dirty="0"/>
          </a:p>
          <a:p>
            <a:pPr marL="449263" indent="-449263"/>
            <a:r>
              <a:rPr lang="zh-CN" altLang="en-US" dirty="0"/>
              <a:t>设</a:t>
            </a:r>
            <a:r>
              <a:rPr lang="en-US" altLang="zh-CN" dirty="0"/>
              <a:t>k=3</a:t>
            </a:r>
            <a:r>
              <a:rPr lang="zh-CN" altLang="en-US" dirty="0"/>
              <a:t>，即将这</a:t>
            </a:r>
            <a:r>
              <a:rPr lang="en-US" altLang="zh-CN" dirty="0"/>
              <a:t>15</a:t>
            </a:r>
            <a:r>
              <a:rPr lang="zh-CN" altLang="en-US" dirty="0"/>
              <a:t>支球队分成三个团簇</a:t>
            </a:r>
            <a:endParaRPr lang="en-US" altLang="zh-CN" dirty="0"/>
          </a:p>
          <a:p>
            <a:pPr marL="449263" indent="-449263"/>
            <a:r>
              <a:rPr lang="zh-CN" altLang="en-US" dirty="0"/>
              <a:t>先抽取</a:t>
            </a:r>
            <a:r>
              <a:rPr lang="zh-CN" altLang="en-US" b="1" dirty="0"/>
              <a:t>日本</a:t>
            </a:r>
            <a:r>
              <a:rPr lang="zh-CN" altLang="en-US" dirty="0"/>
              <a:t>、</a:t>
            </a:r>
            <a:r>
              <a:rPr lang="zh-CN" altLang="en-US" b="1" dirty="0"/>
              <a:t>朝鲜</a:t>
            </a:r>
            <a:r>
              <a:rPr lang="zh-CN" altLang="en-US" dirty="0"/>
              <a:t>和</a:t>
            </a:r>
            <a:r>
              <a:rPr lang="zh-CN" altLang="en-US" b="1" dirty="0"/>
              <a:t>乌兹别克斯坦</a:t>
            </a:r>
            <a:r>
              <a:rPr lang="zh-CN" altLang="en-US" dirty="0"/>
              <a:t>的值作为三个簇的种子</a:t>
            </a:r>
            <a:endParaRPr lang="en-US" altLang="zh-CN" dirty="0"/>
          </a:p>
          <a:p>
            <a:pPr marL="1135063" lvl="3" indent="-449263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：日本，伊朗，韩国，澳大利亚</a:t>
            </a:r>
          </a:p>
          <a:p>
            <a:pPr marL="1135063" lvl="3" indent="-449263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zh-CN" altLang="en-US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：中国，卡塔尔，沙特，阿联酋，乌兹别克斯坦，伊拉克</a:t>
            </a:r>
          </a:p>
          <a:p>
            <a:pPr marL="1135063" lvl="3" indent="-449263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C</a:t>
            </a:r>
            <a:r>
              <a:rPr lang="zh-CN" altLang="en-US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：巴林，朝鲜，阿曼，约旦，泰国</a:t>
            </a:r>
            <a:endParaRPr lang="en-US" altLang="zh-CN" kern="1200" dirty="0">
              <a:solidFill>
                <a:srgbClr val="09405E"/>
              </a:solidFill>
              <a:latin typeface="+mn-ea"/>
              <a:cs typeface="Times New Roman" panose="02020603050405020304" pitchFamily="18" charset="0"/>
            </a:endParaRPr>
          </a:p>
          <a:p>
            <a:pPr marL="449263" lvl="2" indent="-449263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2600" kern="1200" dirty="0">
                <a:solidFill>
                  <a:srgbClr val="09405E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调整各个簇的中心点，再次进行聚类：</a:t>
            </a:r>
            <a:endParaRPr lang="en-US" altLang="zh-CN" sz="2600" kern="1200" dirty="0">
              <a:solidFill>
                <a:srgbClr val="09405E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135063" lvl="3" indent="-449263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kern="1200" dirty="0">
                <a:solidFill>
                  <a:srgbClr val="09405E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结果无变化，说明结果已收敛</a:t>
            </a:r>
          </a:p>
          <a:p>
            <a:pPr marL="620713" lvl="1" indent="-449263">
              <a:buFont typeface="Wingdings" pitchFamily="2" charset="2"/>
              <a:buChar char="l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4494A7-715F-7E4A-A497-CE972657B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079" y="3515714"/>
            <a:ext cx="3976008" cy="31808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7EC5C-D851-4194-99C1-AB4F22BF8CA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6513957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2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分析结果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F56CC34B-C612-E44E-B8A1-53753EA2A7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8589" y="1128069"/>
            <a:ext cx="7741463" cy="3027715"/>
          </a:xfrm>
        </p:spPr>
        <p:txBody>
          <a:bodyPr/>
          <a:lstStyle/>
          <a:p>
            <a:pPr marL="449263" indent="-449263"/>
            <a:r>
              <a:rPr lang="zh-CN" altLang="en-US" dirty="0"/>
              <a:t>抽取</a:t>
            </a:r>
            <a:r>
              <a:rPr lang="zh-CN" altLang="en-US" b="1" dirty="0"/>
              <a:t>韩国</a:t>
            </a:r>
            <a:r>
              <a:rPr lang="zh-CN" altLang="en-US" dirty="0"/>
              <a:t>、</a:t>
            </a:r>
            <a:r>
              <a:rPr lang="zh-CN" altLang="en-US" b="1" dirty="0"/>
              <a:t>沙特</a:t>
            </a:r>
            <a:r>
              <a:rPr lang="zh-CN" altLang="en-US" dirty="0"/>
              <a:t>和</a:t>
            </a:r>
            <a:r>
              <a:rPr lang="zh-CN" altLang="en-US" b="1" dirty="0"/>
              <a:t>阿曼</a:t>
            </a:r>
            <a:r>
              <a:rPr lang="zh-CN" altLang="en-US" dirty="0"/>
              <a:t>的值作为三个簇的种子：</a:t>
            </a:r>
            <a:endParaRPr lang="en-US" altLang="zh-CN" dirty="0"/>
          </a:p>
          <a:p>
            <a:pPr marL="1135063" lvl="3" indent="-449263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：日本，伊朗，韩国，澳大利亚</a:t>
            </a:r>
          </a:p>
          <a:p>
            <a:pPr marL="1135063" lvl="3" indent="-449263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zh-CN" altLang="en-US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：中国，沙特，阿联酋，泰国</a:t>
            </a:r>
          </a:p>
          <a:p>
            <a:pPr marL="1135063" lvl="3" indent="-449263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C</a:t>
            </a:r>
            <a:r>
              <a:rPr lang="zh-CN" altLang="en-US" kern="1200" dirty="0">
                <a:solidFill>
                  <a:srgbClr val="09405E"/>
                </a:solidFill>
                <a:latin typeface="+mn-ea"/>
                <a:cs typeface="Times New Roman" panose="02020603050405020304" pitchFamily="18" charset="0"/>
              </a:rPr>
              <a:t>：巴林，卡塔尔，朝鲜，乌兹别克斯坦，阿曼，约旦，伊拉克</a:t>
            </a:r>
            <a:endParaRPr lang="en-US" altLang="zh-CN" kern="1200" dirty="0">
              <a:solidFill>
                <a:srgbClr val="09405E"/>
              </a:solidFill>
              <a:latin typeface="+mn-ea"/>
              <a:cs typeface="Times New Roman" panose="02020603050405020304" pitchFamily="18" charset="0"/>
            </a:endParaRPr>
          </a:p>
          <a:p>
            <a:pPr marL="449263" lvl="2" indent="-449263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2600" kern="1200" dirty="0">
                <a:solidFill>
                  <a:srgbClr val="09405E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调整各个簇的中心点，再次进行聚类：</a:t>
            </a:r>
            <a:endParaRPr lang="en-US" altLang="zh-CN" sz="2600" kern="1200" dirty="0">
              <a:solidFill>
                <a:srgbClr val="09405E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135063" lvl="3" indent="-449263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kern="1200" dirty="0">
                <a:solidFill>
                  <a:srgbClr val="09405E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结果无变化，说明结果已收敛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9B1C6D-AC8F-47B6-A1E2-EAA5A5F4D8E4}"/>
              </a:ext>
            </a:extLst>
          </p:cNvPr>
          <p:cNvSpPr txBox="1"/>
          <p:nvPr/>
        </p:nvSpPr>
        <p:spPr>
          <a:xfrm>
            <a:off x="598589" y="4330882"/>
            <a:ext cx="9326393" cy="1986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263" indent="-449263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rgbClr val="09405E"/>
                </a:solidFill>
                <a:latin typeface="+mn-lt"/>
                <a:cs typeface="Times New Roman" panose="02020603050405020304" pitchFamily="18" charset="0"/>
              </a:rPr>
              <a:t>从这个例子我们可以发现：</a:t>
            </a:r>
            <a:endParaRPr lang="en-US" altLang="zh-CN" sz="2600" dirty="0">
              <a:solidFill>
                <a:srgbClr val="09405E"/>
              </a:solidFill>
              <a:latin typeface="+mn-lt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</a:rPr>
              <a:t>聚类的结果容易受初始点选择的影响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</a:rPr>
              <a:t>从国际杯赛战绩来看，第一集团结果稳定，二流三流来回换，国足基本处在亚洲二流水平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AB1233-D614-4AF9-B774-B265EFF3669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39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138D52-E109-4840-9D34-5F5B2B05D4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3684" y="1147763"/>
            <a:ext cx="9190837" cy="3133725"/>
          </a:xfrm>
        </p:spPr>
        <p:txBody>
          <a:bodyPr/>
          <a:lstStyle/>
          <a:p>
            <a:r>
              <a:rPr lang="en-US" altLang="zh-CN" dirty="0"/>
              <a:t>K-means </a:t>
            </a:r>
            <a:r>
              <a:rPr lang="zh-CN" altLang="en-US" dirty="0"/>
              <a:t>存在问题，当簇具有不同的</a:t>
            </a:r>
            <a:endParaRPr lang="en-US" altLang="zh-CN" dirty="0"/>
          </a:p>
          <a:p>
            <a:pPr marL="628650" lvl="1" indent="-171450">
              <a:lnSpc>
                <a:spcPct val="150000"/>
              </a:lnSpc>
            </a:pPr>
            <a:r>
              <a:rPr lang="zh-CN" altLang="en-US" sz="2400" dirty="0"/>
              <a:t>尺寸</a:t>
            </a:r>
          </a:p>
          <a:p>
            <a:pPr marL="628650" lvl="1" indent="-171450">
              <a:lnSpc>
                <a:spcPct val="150000"/>
              </a:lnSpc>
            </a:pPr>
            <a:r>
              <a:rPr lang="zh-CN" altLang="en-US" sz="2400" dirty="0"/>
              <a:t>密度</a:t>
            </a:r>
            <a:endParaRPr lang="en-US" altLang="zh-CN" sz="2400" dirty="0"/>
          </a:p>
          <a:p>
            <a:pPr marL="628650" lvl="1" indent="-171450">
              <a:lnSpc>
                <a:spcPct val="150000"/>
              </a:lnSpc>
            </a:pPr>
            <a:r>
              <a:rPr lang="zh-CN" altLang="en-US" sz="2400" dirty="0"/>
              <a:t>非球形</a:t>
            </a:r>
            <a:endParaRPr lang="en-US" altLang="zh-CN" sz="2400" dirty="0"/>
          </a:p>
          <a:p>
            <a:r>
              <a:rPr lang="en-US" altLang="zh-CN" dirty="0"/>
              <a:t>K-means</a:t>
            </a:r>
            <a:r>
              <a:rPr lang="zh-CN" altLang="en-US" dirty="0"/>
              <a:t>可能得不到理想的聚类结果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BAB97D-FAF6-4C5B-9B45-115E6FDE90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的局限性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5CE6AC-7E0D-4CC4-BB6E-FD787A113F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06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A5BB4E-22D2-4303-8F91-B1CA1F60DB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186485"/>
            <a:ext cx="11147524" cy="392112"/>
          </a:xfrm>
        </p:spPr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的局限性</a:t>
            </a:r>
            <a:r>
              <a:rPr lang="en-US" altLang="zh-CN" dirty="0"/>
              <a:t>: </a:t>
            </a:r>
            <a:r>
              <a:rPr lang="zh-CN" altLang="en-US" dirty="0"/>
              <a:t>不同的尺寸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054C6F-626D-48DA-A0C9-9C47286D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86" y="2155108"/>
            <a:ext cx="9611450" cy="307523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853D000-D71E-4260-BA6D-DD431029F09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373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851795-89BC-4CA2-9703-E7E9646FC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988378" cy="392112"/>
          </a:xfrm>
        </p:spPr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的局限性</a:t>
            </a:r>
            <a:r>
              <a:rPr lang="en-US" altLang="zh-CN" dirty="0"/>
              <a:t>: </a:t>
            </a:r>
            <a:r>
              <a:rPr lang="zh-CN" altLang="en-US" dirty="0"/>
              <a:t>不同的密度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7BFA09-1B8A-455C-8E8C-F7E02DA6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26" y="1814878"/>
            <a:ext cx="9080147" cy="336629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93EC493-B054-435A-AC81-DF58DFB697A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698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48DF7-93B1-4982-BA90-B3B59CED1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215419" cy="392112"/>
          </a:xfrm>
        </p:spPr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的局限性</a:t>
            </a:r>
            <a:r>
              <a:rPr lang="en-US" altLang="zh-CN" dirty="0"/>
              <a:t>: </a:t>
            </a:r>
            <a:r>
              <a:rPr lang="zh-CN" altLang="en-US" dirty="0"/>
              <a:t>非凸的形状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2E68F2-B3BD-47BB-AA98-99AF057E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06" y="1735515"/>
            <a:ext cx="8777439" cy="387652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AF3CB54-7281-475C-93E5-67826E9426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476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5DADDD7-62A7-4AB8-B6FB-9C449ECF4E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6349915" cy="3133725"/>
          </a:xfrm>
        </p:spPr>
        <p:txBody>
          <a:bodyPr/>
          <a:lstStyle/>
          <a:p>
            <a:r>
              <a:rPr lang="zh-CN" altLang="en-US" dirty="0"/>
              <a:t>使用更大数量的簇</a:t>
            </a:r>
            <a:endParaRPr lang="en-US" altLang="zh-CN" dirty="0"/>
          </a:p>
          <a:p>
            <a:r>
              <a:rPr lang="zh-CN" altLang="en-US" dirty="0"/>
              <a:t>几个小的簇表示一个真实的簇</a:t>
            </a:r>
            <a:endParaRPr lang="en-US" altLang="zh-CN" dirty="0"/>
          </a:p>
          <a:p>
            <a:r>
              <a:rPr lang="zh-CN" altLang="en-US" dirty="0"/>
              <a:t>使用基于密度的方法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AF5FCA-1D3C-4861-8628-2504ECDF12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克服 </a:t>
            </a:r>
            <a:r>
              <a:rPr lang="en-US" altLang="zh-CN" dirty="0"/>
              <a:t>K-means </a:t>
            </a:r>
            <a:r>
              <a:rPr lang="zh-CN" altLang="en-US" dirty="0"/>
              <a:t>的这些局限性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E6AB1D-99C4-4C93-9AA5-34515155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773" y="1147763"/>
            <a:ext cx="3617900" cy="49354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AE392B-058C-4384-91BA-1126995D8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06" y="3232565"/>
            <a:ext cx="3168820" cy="30615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8EDB0-52A5-4433-8A3F-3D1CC9D481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067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58779" y="1474335"/>
            <a:ext cx="9150576" cy="3133725"/>
          </a:xfrm>
        </p:spPr>
        <p:txBody>
          <a:bodyPr/>
          <a:lstStyle/>
          <a:p>
            <a:pPr marL="449263" indent="-449263"/>
            <a:r>
              <a:rPr lang="zh-CN" altLang="en-US" sz="2800" dirty="0"/>
              <a:t>离群点带来的问题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的局限性</a:t>
            </a:r>
          </a:p>
        </p:txBody>
      </p:sp>
      <p:pic>
        <p:nvPicPr>
          <p:cNvPr id="50178" name="Picture 2" descr="Image result for kmeans outlier">
            <a:extLst>
              <a:ext uri="{FF2B5EF4-FFF2-40B4-BE49-F238E27FC236}">
                <a16:creationId xmlns:a16="http://schemas.microsoft.com/office/drawing/2014/main" id="{E55FD0A3-AC40-43FC-833C-7CFAD53C6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6" b="10404"/>
          <a:stretch/>
        </p:blipFill>
        <p:spPr bwMode="auto">
          <a:xfrm>
            <a:off x="1939925" y="2348364"/>
            <a:ext cx="7797198" cy="38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CA8683-B24F-4F9A-A3B9-29D3E11BF04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79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485261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rPr>
              <a:t>无监督表达学习技术进展神速</a:t>
            </a:r>
          </a:p>
        </p:txBody>
      </p:sp>
      <p:sp>
        <p:nvSpPr>
          <p:cNvPr id="8" name="TextBox 36">
            <a:extLst>
              <a:ext uri="{FF2B5EF4-FFF2-40B4-BE49-F238E27FC236}">
                <a16:creationId xmlns:a16="http://schemas.microsoft.com/office/drawing/2014/main" id="{3A50349C-A7A2-2F44-98A5-CCD457212B25}"/>
              </a:ext>
            </a:extLst>
          </p:cNvPr>
          <p:cNvSpPr txBox="1"/>
          <p:nvPr/>
        </p:nvSpPr>
        <p:spPr>
          <a:xfrm>
            <a:off x="2948364" y="873495"/>
            <a:ext cx="776961" cy="428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altLang="zh-CN" dirty="0">
                <a:solidFill>
                  <a:srgbClr val="8EC8D0"/>
                </a:solidFill>
              </a:rPr>
              <a:t>2016</a:t>
            </a:r>
            <a:endParaRPr lang="en-US" dirty="0">
              <a:solidFill>
                <a:srgbClr val="8EC8D0"/>
              </a:solidFill>
            </a:endParaRP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BCE573FD-9287-FD4C-93BA-8E543E6DF015}"/>
              </a:ext>
            </a:extLst>
          </p:cNvPr>
          <p:cNvSpPr txBox="1"/>
          <p:nvPr/>
        </p:nvSpPr>
        <p:spPr>
          <a:xfrm>
            <a:off x="4814649" y="873495"/>
            <a:ext cx="776961" cy="428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7C82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2017</a:t>
            </a:r>
            <a:endParaRPr lang="en-US" sz="2800" b="1" dirty="0">
              <a:solidFill>
                <a:srgbClr val="F7C826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44F2D15C-A293-8F47-A876-36F12C698BB9}"/>
              </a:ext>
            </a:extLst>
          </p:cNvPr>
          <p:cNvSpPr txBox="1"/>
          <p:nvPr/>
        </p:nvSpPr>
        <p:spPr>
          <a:xfrm>
            <a:off x="6547527" y="87349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7E7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</a:t>
            </a:r>
            <a:endParaRPr lang="en-US" sz="2800" b="1" dirty="0">
              <a:solidFill>
                <a:srgbClr val="FF7E79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id="{F8D536CE-1804-584A-9F47-900469621067}"/>
              </a:ext>
            </a:extLst>
          </p:cNvPr>
          <p:cNvSpPr txBox="1"/>
          <p:nvPr/>
        </p:nvSpPr>
        <p:spPr>
          <a:xfrm>
            <a:off x="8531340" y="873495"/>
            <a:ext cx="776961" cy="428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A2CA9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2019</a:t>
            </a:r>
            <a:endParaRPr lang="en-US" sz="2800" b="1" dirty="0">
              <a:solidFill>
                <a:srgbClr val="A2CA9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" name="Chevron 40">
            <a:extLst>
              <a:ext uri="{FF2B5EF4-FFF2-40B4-BE49-F238E27FC236}">
                <a16:creationId xmlns:a16="http://schemas.microsoft.com/office/drawing/2014/main" id="{8DB4DDC7-E7C5-E04F-BCDC-58749DA12528}"/>
              </a:ext>
            </a:extLst>
          </p:cNvPr>
          <p:cNvSpPr/>
          <p:nvPr/>
        </p:nvSpPr>
        <p:spPr>
          <a:xfrm>
            <a:off x="2472014" y="1281816"/>
            <a:ext cx="1741221" cy="270422"/>
          </a:xfrm>
          <a:prstGeom prst="chevron">
            <a:avLst/>
          </a:prstGeom>
          <a:solidFill>
            <a:srgbClr val="8EC8D0"/>
          </a:solidFill>
          <a:ln>
            <a:solidFill>
              <a:srgbClr val="8EC8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CCD0"/>
              </a:solidFill>
            </a:endParaRPr>
          </a:p>
        </p:txBody>
      </p:sp>
      <p:sp>
        <p:nvSpPr>
          <p:cNvPr id="13" name="Chevron 41">
            <a:extLst>
              <a:ext uri="{FF2B5EF4-FFF2-40B4-BE49-F238E27FC236}">
                <a16:creationId xmlns:a16="http://schemas.microsoft.com/office/drawing/2014/main" id="{EE27A194-0156-A64E-9D2D-8A9AC9416A17}"/>
              </a:ext>
            </a:extLst>
          </p:cNvPr>
          <p:cNvSpPr/>
          <p:nvPr/>
        </p:nvSpPr>
        <p:spPr>
          <a:xfrm>
            <a:off x="4312826" y="1281816"/>
            <a:ext cx="1741221" cy="270422"/>
          </a:xfrm>
          <a:prstGeom prst="chevron">
            <a:avLst/>
          </a:prstGeom>
          <a:solidFill>
            <a:srgbClr val="F7C826"/>
          </a:solidFill>
          <a:ln>
            <a:solidFill>
              <a:srgbClr val="F7C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42">
            <a:extLst>
              <a:ext uri="{FF2B5EF4-FFF2-40B4-BE49-F238E27FC236}">
                <a16:creationId xmlns:a16="http://schemas.microsoft.com/office/drawing/2014/main" id="{918D13DB-8819-D840-8AE6-9A1E8658DB66}"/>
              </a:ext>
            </a:extLst>
          </p:cNvPr>
          <p:cNvSpPr/>
          <p:nvPr/>
        </p:nvSpPr>
        <p:spPr>
          <a:xfrm>
            <a:off x="6153637" y="1281816"/>
            <a:ext cx="1741221" cy="270422"/>
          </a:xfrm>
          <a:prstGeom prst="chevron">
            <a:avLst/>
          </a:prstGeom>
          <a:solidFill>
            <a:srgbClr val="F06855"/>
          </a:solidFill>
          <a:ln>
            <a:solidFill>
              <a:srgbClr val="F068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5" name="Chevron 43">
            <a:extLst>
              <a:ext uri="{FF2B5EF4-FFF2-40B4-BE49-F238E27FC236}">
                <a16:creationId xmlns:a16="http://schemas.microsoft.com/office/drawing/2014/main" id="{AAC6807A-43BB-D64D-85EB-33D30717D263}"/>
              </a:ext>
            </a:extLst>
          </p:cNvPr>
          <p:cNvSpPr/>
          <p:nvPr/>
        </p:nvSpPr>
        <p:spPr>
          <a:xfrm>
            <a:off x="7994449" y="1281816"/>
            <a:ext cx="1741221" cy="270422"/>
          </a:xfrm>
          <a:prstGeom prst="chevron">
            <a:avLst/>
          </a:prstGeom>
          <a:solidFill>
            <a:srgbClr val="A2CA9E"/>
          </a:solidFill>
          <a:ln>
            <a:solidFill>
              <a:srgbClr val="A2C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44">
            <a:extLst>
              <a:ext uri="{FF2B5EF4-FFF2-40B4-BE49-F238E27FC236}">
                <a16:creationId xmlns:a16="http://schemas.microsoft.com/office/drawing/2014/main" id="{D3364C71-7141-834A-BCB3-9542042E1943}"/>
              </a:ext>
            </a:extLst>
          </p:cNvPr>
          <p:cNvSpPr/>
          <p:nvPr/>
        </p:nvSpPr>
        <p:spPr>
          <a:xfrm>
            <a:off x="631203" y="1281816"/>
            <a:ext cx="1741221" cy="270422"/>
          </a:xfrm>
          <a:prstGeom prst="chevron">
            <a:avLst/>
          </a:prstGeom>
          <a:solidFill>
            <a:srgbClr val="6F7E95"/>
          </a:solidFill>
          <a:ln>
            <a:solidFill>
              <a:srgbClr val="6F7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CCD0"/>
              </a:solidFill>
            </a:endParaRPr>
          </a:p>
        </p:txBody>
      </p:sp>
      <p:sp>
        <p:nvSpPr>
          <p:cNvPr id="17" name="TextBox 45">
            <a:extLst>
              <a:ext uri="{FF2B5EF4-FFF2-40B4-BE49-F238E27FC236}">
                <a16:creationId xmlns:a16="http://schemas.microsoft.com/office/drawing/2014/main" id="{626EA26A-E96C-0740-BB26-D767883A9DE0}"/>
              </a:ext>
            </a:extLst>
          </p:cNvPr>
          <p:cNvSpPr txBox="1"/>
          <p:nvPr/>
        </p:nvSpPr>
        <p:spPr>
          <a:xfrm>
            <a:off x="1180764" y="873495"/>
            <a:ext cx="776961" cy="428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altLang="zh-CN" dirty="0">
                <a:solidFill>
                  <a:srgbClr val="6F7E95"/>
                </a:solidFill>
              </a:rPr>
              <a:t>2013</a:t>
            </a:r>
            <a:endParaRPr lang="en-US" dirty="0">
              <a:solidFill>
                <a:srgbClr val="6F7E95"/>
              </a:solidFill>
            </a:endParaRPr>
          </a:p>
        </p:txBody>
      </p:sp>
      <p:sp>
        <p:nvSpPr>
          <p:cNvPr id="23" name="Oval 51">
            <a:extLst>
              <a:ext uri="{FF2B5EF4-FFF2-40B4-BE49-F238E27FC236}">
                <a16:creationId xmlns:a16="http://schemas.microsoft.com/office/drawing/2014/main" id="{4156EAA3-5AF9-314F-B9C9-2742AA744329}"/>
              </a:ext>
            </a:extLst>
          </p:cNvPr>
          <p:cNvSpPr/>
          <p:nvPr/>
        </p:nvSpPr>
        <p:spPr>
          <a:xfrm>
            <a:off x="1467486" y="1356553"/>
            <a:ext cx="122191" cy="1180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52">
            <a:extLst>
              <a:ext uri="{FF2B5EF4-FFF2-40B4-BE49-F238E27FC236}">
                <a16:creationId xmlns:a16="http://schemas.microsoft.com/office/drawing/2014/main" id="{6B531464-2D44-364A-9EEA-57F3D28634D1}"/>
              </a:ext>
            </a:extLst>
          </p:cNvPr>
          <p:cNvCxnSpPr/>
          <p:nvPr/>
        </p:nvCxnSpPr>
        <p:spPr>
          <a:xfrm>
            <a:off x="1528581" y="1474599"/>
            <a:ext cx="0" cy="442675"/>
          </a:xfrm>
          <a:prstGeom prst="line">
            <a:avLst/>
          </a:prstGeom>
          <a:ln>
            <a:solidFill>
              <a:srgbClr val="6F7E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53">
            <a:extLst>
              <a:ext uri="{FF2B5EF4-FFF2-40B4-BE49-F238E27FC236}">
                <a16:creationId xmlns:a16="http://schemas.microsoft.com/office/drawing/2014/main" id="{6A898A0D-35A7-D549-A574-FDF20C5C289F}"/>
              </a:ext>
            </a:extLst>
          </p:cNvPr>
          <p:cNvSpPr/>
          <p:nvPr/>
        </p:nvSpPr>
        <p:spPr>
          <a:xfrm>
            <a:off x="1028127" y="1917275"/>
            <a:ext cx="1008076" cy="590234"/>
          </a:xfrm>
          <a:prstGeom prst="ellipse">
            <a:avLst/>
          </a:prstGeom>
          <a:noFill/>
          <a:ln>
            <a:solidFill>
              <a:srgbClr val="6F7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6F7E95"/>
              </a:solidFill>
            </a:endParaRPr>
          </a:p>
        </p:txBody>
      </p:sp>
      <p:sp>
        <p:nvSpPr>
          <p:cNvPr id="26" name="Oval 54">
            <a:extLst>
              <a:ext uri="{FF2B5EF4-FFF2-40B4-BE49-F238E27FC236}">
                <a16:creationId xmlns:a16="http://schemas.microsoft.com/office/drawing/2014/main" id="{58372F1D-CB24-564C-8930-386593A4A803}"/>
              </a:ext>
            </a:extLst>
          </p:cNvPr>
          <p:cNvSpPr/>
          <p:nvPr/>
        </p:nvSpPr>
        <p:spPr>
          <a:xfrm>
            <a:off x="3288544" y="1358602"/>
            <a:ext cx="122191" cy="1180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55">
            <a:extLst>
              <a:ext uri="{FF2B5EF4-FFF2-40B4-BE49-F238E27FC236}">
                <a16:creationId xmlns:a16="http://schemas.microsoft.com/office/drawing/2014/main" id="{77BD16E2-1CBE-FF43-BF5C-7DA08B1851CC}"/>
              </a:ext>
            </a:extLst>
          </p:cNvPr>
          <p:cNvCxnSpPr/>
          <p:nvPr/>
        </p:nvCxnSpPr>
        <p:spPr>
          <a:xfrm>
            <a:off x="3349639" y="1476649"/>
            <a:ext cx="0" cy="442675"/>
          </a:xfrm>
          <a:prstGeom prst="line">
            <a:avLst/>
          </a:prstGeom>
          <a:ln>
            <a:solidFill>
              <a:srgbClr val="8EC8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56">
            <a:extLst>
              <a:ext uri="{FF2B5EF4-FFF2-40B4-BE49-F238E27FC236}">
                <a16:creationId xmlns:a16="http://schemas.microsoft.com/office/drawing/2014/main" id="{1FAA61ED-DDD8-2647-A1C0-52F138E90ACB}"/>
              </a:ext>
            </a:extLst>
          </p:cNvPr>
          <p:cNvSpPr/>
          <p:nvPr/>
        </p:nvSpPr>
        <p:spPr>
          <a:xfrm>
            <a:off x="2849185" y="1919324"/>
            <a:ext cx="1008076" cy="590234"/>
          </a:xfrm>
          <a:prstGeom prst="ellipse">
            <a:avLst/>
          </a:prstGeom>
          <a:noFill/>
          <a:ln>
            <a:solidFill>
              <a:srgbClr val="8EC8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8EC8D0"/>
              </a:solidFill>
            </a:endParaRPr>
          </a:p>
        </p:txBody>
      </p:sp>
      <p:sp>
        <p:nvSpPr>
          <p:cNvPr id="29" name="Oval 57">
            <a:extLst>
              <a:ext uri="{FF2B5EF4-FFF2-40B4-BE49-F238E27FC236}">
                <a16:creationId xmlns:a16="http://schemas.microsoft.com/office/drawing/2014/main" id="{BBD83C7E-648B-A04B-B727-E0F038944A1D}"/>
              </a:ext>
            </a:extLst>
          </p:cNvPr>
          <p:cNvSpPr/>
          <p:nvPr/>
        </p:nvSpPr>
        <p:spPr>
          <a:xfrm>
            <a:off x="5147761" y="1360652"/>
            <a:ext cx="122191" cy="1180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58">
            <a:extLst>
              <a:ext uri="{FF2B5EF4-FFF2-40B4-BE49-F238E27FC236}">
                <a16:creationId xmlns:a16="http://schemas.microsoft.com/office/drawing/2014/main" id="{AC588B37-0689-7545-B5E8-EAAE41F3ED04}"/>
              </a:ext>
            </a:extLst>
          </p:cNvPr>
          <p:cNvCxnSpPr/>
          <p:nvPr/>
        </p:nvCxnSpPr>
        <p:spPr>
          <a:xfrm>
            <a:off x="5208856" y="1478698"/>
            <a:ext cx="0" cy="442675"/>
          </a:xfrm>
          <a:prstGeom prst="line">
            <a:avLst/>
          </a:prstGeom>
          <a:ln>
            <a:solidFill>
              <a:srgbClr val="F7C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59">
            <a:extLst>
              <a:ext uri="{FF2B5EF4-FFF2-40B4-BE49-F238E27FC236}">
                <a16:creationId xmlns:a16="http://schemas.microsoft.com/office/drawing/2014/main" id="{DCF3B13C-8FB3-AB4A-B882-8FE2431F022E}"/>
              </a:ext>
            </a:extLst>
          </p:cNvPr>
          <p:cNvSpPr/>
          <p:nvPr/>
        </p:nvSpPr>
        <p:spPr>
          <a:xfrm>
            <a:off x="4708402" y="1921373"/>
            <a:ext cx="1008076" cy="590234"/>
          </a:xfrm>
          <a:prstGeom prst="ellipse">
            <a:avLst/>
          </a:prstGeom>
          <a:noFill/>
          <a:ln>
            <a:solidFill>
              <a:srgbClr val="F7C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F7C826"/>
              </a:solidFill>
            </a:endParaRPr>
          </a:p>
        </p:txBody>
      </p:sp>
      <p:sp>
        <p:nvSpPr>
          <p:cNvPr id="32" name="Oval 60">
            <a:extLst>
              <a:ext uri="{FF2B5EF4-FFF2-40B4-BE49-F238E27FC236}">
                <a16:creationId xmlns:a16="http://schemas.microsoft.com/office/drawing/2014/main" id="{1A3E9A13-5A97-4C48-8FA8-99C539F9A765}"/>
              </a:ext>
            </a:extLst>
          </p:cNvPr>
          <p:cNvSpPr/>
          <p:nvPr/>
        </p:nvSpPr>
        <p:spPr>
          <a:xfrm>
            <a:off x="6966711" y="1360652"/>
            <a:ext cx="122191" cy="1180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61">
            <a:extLst>
              <a:ext uri="{FF2B5EF4-FFF2-40B4-BE49-F238E27FC236}">
                <a16:creationId xmlns:a16="http://schemas.microsoft.com/office/drawing/2014/main" id="{E79D4BB6-287D-B243-ACA4-322313A7530F}"/>
              </a:ext>
            </a:extLst>
          </p:cNvPr>
          <p:cNvCxnSpPr/>
          <p:nvPr/>
        </p:nvCxnSpPr>
        <p:spPr>
          <a:xfrm>
            <a:off x="7027807" y="1478698"/>
            <a:ext cx="0" cy="442675"/>
          </a:xfrm>
          <a:prstGeom prst="line">
            <a:avLst/>
          </a:prstGeom>
          <a:ln>
            <a:solidFill>
              <a:srgbClr val="F068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62">
            <a:extLst>
              <a:ext uri="{FF2B5EF4-FFF2-40B4-BE49-F238E27FC236}">
                <a16:creationId xmlns:a16="http://schemas.microsoft.com/office/drawing/2014/main" id="{CD7ADA5F-E4B8-C44D-BE11-C2709A2C5C78}"/>
              </a:ext>
            </a:extLst>
          </p:cNvPr>
          <p:cNvSpPr/>
          <p:nvPr/>
        </p:nvSpPr>
        <p:spPr>
          <a:xfrm>
            <a:off x="6527352" y="1921373"/>
            <a:ext cx="1008076" cy="590234"/>
          </a:xfrm>
          <a:prstGeom prst="ellipse">
            <a:avLst/>
          </a:prstGeom>
          <a:noFill/>
          <a:ln>
            <a:solidFill>
              <a:srgbClr val="F068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63">
            <a:extLst>
              <a:ext uri="{FF2B5EF4-FFF2-40B4-BE49-F238E27FC236}">
                <a16:creationId xmlns:a16="http://schemas.microsoft.com/office/drawing/2014/main" id="{BA117F41-A0A5-6741-AE5F-9C930B1AE484}"/>
              </a:ext>
            </a:extLst>
          </p:cNvPr>
          <p:cNvSpPr/>
          <p:nvPr/>
        </p:nvSpPr>
        <p:spPr>
          <a:xfrm>
            <a:off x="8861976" y="1360652"/>
            <a:ext cx="122191" cy="1180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64">
            <a:extLst>
              <a:ext uri="{FF2B5EF4-FFF2-40B4-BE49-F238E27FC236}">
                <a16:creationId xmlns:a16="http://schemas.microsoft.com/office/drawing/2014/main" id="{F0AFC79E-2BC8-EC4C-9C4D-6E4DE9DF029D}"/>
              </a:ext>
            </a:extLst>
          </p:cNvPr>
          <p:cNvCxnSpPr/>
          <p:nvPr/>
        </p:nvCxnSpPr>
        <p:spPr>
          <a:xfrm>
            <a:off x="8923072" y="1478698"/>
            <a:ext cx="0" cy="442675"/>
          </a:xfrm>
          <a:prstGeom prst="line">
            <a:avLst/>
          </a:prstGeom>
          <a:ln>
            <a:solidFill>
              <a:srgbClr val="A2CA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65">
            <a:extLst>
              <a:ext uri="{FF2B5EF4-FFF2-40B4-BE49-F238E27FC236}">
                <a16:creationId xmlns:a16="http://schemas.microsoft.com/office/drawing/2014/main" id="{67D4CA10-CEEA-7D45-BCB1-9B7B609B85B1}"/>
              </a:ext>
            </a:extLst>
          </p:cNvPr>
          <p:cNvSpPr/>
          <p:nvPr/>
        </p:nvSpPr>
        <p:spPr>
          <a:xfrm>
            <a:off x="8422618" y="1921373"/>
            <a:ext cx="1008076" cy="590234"/>
          </a:xfrm>
          <a:prstGeom prst="ellipse">
            <a:avLst/>
          </a:prstGeom>
          <a:noFill/>
          <a:ln>
            <a:solidFill>
              <a:srgbClr val="A2C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A2CA9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T5</a:t>
            </a:r>
            <a:endParaRPr lang="en-US" sz="2000" b="1" dirty="0">
              <a:solidFill>
                <a:srgbClr val="A2CA9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" name="TextBox 66">
            <a:extLst>
              <a:ext uri="{FF2B5EF4-FFF2-40B4-BE49-F238E27FC236}">
                <a16:creationId xmlns:a16="http://schemas.microsoft.com/office/drawing/2014/main" id="{E29C965B-3BBB-4D42-9230-EDFDB52F6634}"/>
              </a:ext>
            </a:extLst>
          </p:cNvPr>
          <p:cNvSpPr txBox="1"/>
          <p:nvPr/>
        </p:nvSpPr>
        <p:spPr>
          <a:xfrm>
            <a:off x="6682158" y="2016225"/>
            <a:ext cx="612972" cy="327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06855"/>
                </a:solidFill>
              </a:rPr>
              <a:t>BERT</a:t>
            </a:r>
            <a:endParaRPr lang="en-US" sz="2400" b="1" dirty="0">
              <a:solidFill>
                <a:srgbClr val="F06855"/>
              </a:solidFill>
            </a:endParaRP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AE425C93-BC44-4694-81D2-F0BD7E2EEA2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9972" y="6492875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6</a:t>
            </a:fld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C5097E1-0CE5-7E46-A0DF-1B3C99649AED}"/>
              </a:ext>
            </a:extLst>
          </p:cNvPr>
          <p:cNvSpPr txBox="1"/>
          <p:nvPr/>
        </p:nvSpPr>
        <p:spPr>
          <a:xfrm>
            <a:off x="6619775" y="6624749"/>
            <a:ext cx="60981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https://hellofuture.orange.com/en/the-gpt-3-language-model-revolution-or-evolution/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AB04DF-C512-6042-A011-70E2B1AF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35" y="2722528"/>
            <a:ext cx="5440929" cy="39529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B86E04F-9763-DF43-80C7-045E6541A038}"/>
              </a:ext>
            </a:extLst>
          </p:cNvPr>
          <p:cNvSpPr/>
          <p:nvPr/>
        </p:nvSpPr>
        <p:spPr>
          <a:xfrm>
            <a:off x="934359" y="2060903"/>
            <a:ext cx="116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6F7E95"/>
                </a:solidFill>
              </a:rPr>
              <a:t>Word2Vec</a:t>
            </a:r>
            <a:endParaRPr lang="en-US" altLang="zh-CN" sz="1600" b="1" dirty="0">
              <a:solidFill>
                <a:srgbClr val="6F7E9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84F124-070E-4A42-9515-2D0925C2B577}"/>
              </a:ext>
            </a:extLst>
          </p:cNvPr>
          <p:cNvSpPr/>
          <p:nvPr/>
        </p:nvSpPr>
        <p:spPr>
          <a:xfrm>
            <a:off x="2685963" y="2037497"/>
            <a:ext cx="1349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8EC8D0"/>
                </a:solidFill>
              </a:rPr>
              <a:t>FastText</a:t>
            </a:r>
            <a:endParaRPr lang="en-US" altLang="zh-CN" b="1" dirty="0">
              <a:solidFill>
                <a:srgbClr val="8EC8D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613008-F9A0-A447-B5E9-93117D21ABCB}"/>
              </a:ext>
            </a:extLst>
          </p:cNvPr>
          <p:cNvSpPr/>
          <p:nvPr/>
        </p:nvSpPr>
        <p:spPr>
          <a:xfrm>
            <a:off x="4891649" y="2034009"/>
            <a:ext cx="610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7C826"/>
                </a:solidFill>
              </a:rPr>
              <a:t>GPT</a:t>
            </a:r>
          </a:p>
        </p:txBody>
      </p:sp>
      <p:sp>
        <p:nvSpPr>
          <p:cNvPr id="41" name="TextBox 39">
            <a:extLst>
              <a:ext uri="{FF2B5EF4-FFF2-40B4-BE49-F238E27FC236}">
                <a16:creationId xmlns:a16="http://schemas.microsoft.com/office/drawing/2014/main" id="{7DDEEAB1-8949-1241-9E67-669FCC5EBBC3}"/>
              </a:ext>
            </a:extLst>
          </p:cNvPr>
          <p:cNvSpPr txBox="1"/>
          <p:nvPr/>
        </p:nvSpPr>
        <p:spPr>
          <a:xfrm>
            <a:off x="10321615" y="873495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2020</a:t>
            </a:r>
            <a:endParaRPr 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2" name="Chevron 43">
            <a:extLst>
              <a:ext uri="{FF2B5EF4-FFF2-40B4-BE49-F238E27FC236}">
                <a16:creationId xmlns:a16="http://schemas.microsoft.com/office/drawing/2014/main" id="{39F1D3A6-7259-0E4A-A4D1-C2BA6DC28286}"/>
              </a:ext>
            </a:extLst>
          </p:cNvPr>
          <p:cNvSpPr/>
          <p:nvPr/>
        </p:nvSpPr>
        <p:spPr>
          <a:xfrm>
            <a:off x="9838512" y="1281816"/>
            <a:ext cx="1741221" cy="270422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Oval 63">
            <a:extLst>
              <a:ext uri="{FF2B5EF4-FFF2-40B4-BE49-F238E27FC236}">
                <a16:creationId xmlns:a16="http://schemas.microsoft.com/office/drawing/2014/main" id="{3260FD1F-D20D-3744-A4ED-B7465FD0D0B6}"/>
              </a:ext>
            </a:extLst>
          </p:cNvPr>
          <p:cNvSpPr/>
          <p:nvPr/>
        </p:nvSpPr>
        <p:spPr>
          <a:xfrm>
            <a:off x="10706039" y="1360652"/>
            <a:ext cx="122191" cy="1180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64">
            <a:extLst>
              <a:ext uri="{FF2B5EF4-FFF2-40B4-BE49-F238E27FC236}">
                <a16:creationId xmlns:a16="http://schemas.microsoft.com/office/drawing/2014/main" id="{FB10D36B-0157-304A-B487-506C30053A6F}"/>
              </a:ext>
            </a:extLst>
          </p:cNvPr>
          <p:cNvCxnSpPr/>
          <p:nvPr/>
        </p:nvCxnSpPr>
        <p:spPr>
          <a:xfrm>
            <a:off x="10767135" y="1478698"/>
            <a:ext cx="0" cy="442675"/>
          </a:xfrm>
          <a:prstGeom prst="line">
            <a:avLst/>
          </a:prstGeom>
          <a:ln>
            <a:solidFill>
              <a:srgbClr val="A2CA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65">
            <a:extLst>
              <a:ext uri="{FF2B5EF4-FFF2-40B4-BE49-F238E27FC236}">
                <a16:creationId xmlns:a16="http://schemas.microsoft.com/office/drawing/2014/main" id="{04A7827A-873F-334C-BC0D-49B7F7CFA579}"/>
              </a:ext>
            </a:extLst>
          </p:cNvPr>
          <p:cNvSpPr/>
          <p:nvPr/>
        </p:nvSpPr>
        <p:spPr>
          <a:xfrm>
            <a:off x="10266681" y="1921373"/>
            <a:ext cx="1008076" cy="590234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A2CA9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F31EFB2-1E60-4F4F-9DB0-F26540F65355}"/>
              </a:ext>
            </a:extLst>
          </p:cNvPr>
          <p:cNvSpPr/>
          <p:nvPr/>
        </p:nvSpPr>
        <p:spPr>
          <a:xfrm>
            <a:off x="10395915" y="2020510"/>
            <a:ext cx="7401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GPT3</a:t>
            </a:r>
          </a:p>
        </p:txBody>
      </p:sp>
    </p:spTree>
    <p:extLst>
      <p:ext uri="{BB962C8B-B14F-4D97-AF65-F5344CB8AC3E}">
        <p14:creationId xmlns:p14="http://schemas.microsoft.com/office/powerpoint/2010/main" val="1523224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58779" y="1539649"/>
            <a:ext cx="10825221" cy="3133725"/>
          </a:xfrm>
        </p:spPr>
        <p:txBody>
          <a:bodyPr/>
          <a:lstStyle/>
          <a:p>
            <a:pPr marL="449263" indent="-449263"/>
            <a:r>
              <a:rPr lang="zh-CN" altLang="en-US" dirty="0"/>
              <a:t>均值作为原型易受影响</a:t>
            </a:r>
            <a:endParaRPr lang="en-US" altLang="zh-CN" dirty="0"/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600" dirty="0"/>
              <a:t>原型是簇的中位点</a:t>
            </a:r>
            <a:r>
              <a:rPr lang="en-US" altLang="zh-CN" sz="2600" dirty="0"/>
              <a:t>(median)</a:t>
            </a:r>
            <a:endParaRPr lang="zh-CN" altLang="en-US" sz="2600" dirty="0"/>
          </a:p>
          <a:p>
            <a:pPr marL="449263" indent="-449263"/>
            <a:r>
              <a:rPr lang="zh-CN" altLang="en-US" sz="2400" dirty="0"/>
              <a:t>部分情况只知道数据样本间的相似矩阵</a:t>
            </a:r>
            <a:endParaRPr lang="en-US" altLang="zh-CN" sz="2400" dirty="0"/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zh-CN" altLang="en-US" sz="2600" dirty="0"/>
              <a:t>只需要数据间的相似度量即可迭代计算</a:t>
            </a:r>
            <a:endParaRPr lang="en-US" altLang="zh-CN" sz="2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K-medoids</a:t>
            </a:r>
            <a:endParaRPr lang="zh-CN" altLang="en-US" dirty="0"/>
          </a:p>
        </p:txBody>
      </p:sp>
      <p:pic>
        <p:nvPicPr>
          <p:cNvPr id="51202" name="Picture 2" descr="Image result for k-medoids">
            <a:extLst>
              <a:ext uri="{FF2B5EF4-FFF2-40B4-BE49-F238E27FC236}">
                <a16:creationId xmlns:a16="http://schemas.microsoft.com/office/drawing/2014/main" id="{C575FF7C-A38E-4094-A73D-62DB18355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938" y="4003674"/>
            <a:ext cx="5787541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5BC75F2-2E73-4C4F-87FE-F1697E9E83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9244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58779" y="940707"/>
            <a:ext cx="10603878" cy="5334000"/>
          </a:xfrm>
        </p:spPr>
        <p:txBody>
          <a:bodyPr/>
          <a:lstStyle/>
          <a:p>
            <a:pPr marL="449263" indent="-449263"/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硬划分数据点到簇，当数据上出现一些小的扰动，可能导致一个点划分到另外的簇</a:t>
            </a:r>
            <a:endParaRPr lang="en-US" altLang="zh-CN" sz="2600" dirty="0">
              <a:solidFill>
                <a:schemeClr val="accent5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49263" indent="-449263"/>
            <a:endParaRPr lang="en-US" altLang="zh-CN" sz="2600" dirty="0">
              <a:solidFill>
                <a:schemeClr val="accent5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49263" indent="-449263"/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假定簇为球形且每个簇的概率相等</a:t>
            </a:r>
            <a:endParaRPr lang="en-US" altLang="zh-CN" sz="2600" dirty="0">
              <a:solidFill>
                <a:schemeClr val="accent5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49263" indent="-449263"/>
            <a:endParaRPr lang="en-US" altLang="zh-CN" dirty="0">
              <a:solidFill>
                <a:schemeClr val="accent5">
                  <a:lumMod val="25000"/>
                </a:schemeClr>
              </a:solidFill>
              <a:latin typeface="Times New Roman" pitchFamily="18" charset="0"/>
            </a:endParaRPr>
          </a:p>
          <a:p>
            <a:pPr marL="449263" indent="-449263"/>
            <a:r>
              <a:rPr lang="zh-CN" altLang="en-US" b="1" dirty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</a:rPr>
              <a:t>解决方案</a:t>
            </a:r>
            <a:r>
              <a:rPr lang="en-US" altLang="zh-CN" b="1" dirty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</a:rPr>
              <a:t>: </a:t>
            </a:r>
            <a:r>
              <a:rPr lang="zh-CN" altLang="en-US" b="1" dirty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</a:rPr>
              <a:t>高斯混合模型</a:t>
            </a:r>
            <a:endParaRPr lang="en-US" altLang="zh-CN" b="1" dirty="0">
              <a:solidFill>
                <a:schemeClr val="accent5">
                  <a:lumMod val="25000"/>
                </a:schemeClr>
              </a:solidFill>
              <a:latin typeface="Times New Roman" pitchFamily="18" charset="0"/>
            </a:endParaRPr>
          </a:p>
          <a:p>
            <a:pPr marL="449263" indent="-449263"/>
            <a:endParaRPr lang="en-US" altLang="zh-CN" sz="2600" dirty="0">
              <a:solidFill>
                <a:schemeClr val="accent5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的局限性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64A2B5D-CBE3-468F-8A42-6BCBC7AB32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38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607113" y="1047348"/>
            <a:ext cx="5149459" cy="460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简介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距离函数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评价指标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聚类算法</a:t>
            </a:r>
            <a:endParaRPr lang="en-US" altLang="zh-CN" sz="22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K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均值聚类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高斯混合模型和</a:t>
            </a:r>
            <a:r>
              <a:rPr lang="en-US" altLang="zh-CN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EM</a:t>
            </a: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算法</a:t>
            </a:r>
            <a:endParaRPr lang="en-US" altLang="zh-CN" sz="22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层次聚类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基于密度的聚类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聚类研究前沿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555AE-7975-4649-AC0F-6BCB57CC0E0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67258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179974" cy="392112"/>
          </a:xfrm>
        </p:spPr>
        <p:txBody>
          <a:bodyPr/>
          <a:lstStyle/>
          <a:p>
            <a:r>
              <a:rPr lang="zh-CN" altLang="en-US" dirty="0"/>
              <a:t>多变量高斯分布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92" y="987125"/>
            <a:ext cx="4939754" cy="4239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C8CC-2F61-40CE-8D6A-26ED9AA1A50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63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B6D03C5-0E07-6C45-8FC4-6227D3F14AC2}"/>
                  </a:ext>
                </a:extLst>
              </p:cNvPr>
              <p:cNvSpPr txBox="1"/>
              <p:nvPr/>
            </p:nvSpPr>
            <p:spPr>
              <a:xfrm>
                <a:off x="7038753" y="2899421"/>
                <a:ext cx="1795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,∑)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B6D03C5-0E07-6C45-8FC4-6227D3F14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753" y="2899421"/>
                <a:ext cx="1795171" cy="430887"/>
              </a:xfrm>
              <a:prstGeom prst="rect">
                <a:avLst/>
              </a:prstGeom>
              <a:blipFill>
                <a:blip r:embed="rId3"/>
                <a:stretch>
                  <a:fillRect l="-1399" t="-2941" r="-6294" b="-3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6C54923-7B71-5449-AAA7-EFCDD6341D24}"/>
                  </a:ext>
                </a:extLst>
              </p:cNvPr>
              <p:cNvSpPr txBox="1"/>
              <p:nvPr/>
            </p:nvSpPr>
            <p:spPr>
              <a:xfrm>
                <a:off x="7038753" y="3429000"/>
                <a:ext cx="4823756" cy="9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nary>
                            <m:naryPr>
                              <m:chr m:val="∑"/>
                              <m:subHide m:val="on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6C54923-7B71-5449-AAA7-EFCDD634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753" y="3429000"/>
                <a:ext cx="4823756" cy="933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372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67354" y="1237483"/>
                <a:ext cx="10570809" cy="2559817"/>
              </a:xfrm>
            </p:spPr>
            <p:txBody>
              <a:bodyPr/>
              <a:lstStyle/>
              <a:p>
                <a:pPr marL="449263" indent="-449263"/>
                <a:r>
                  <a:rPr lang="zh-CN" altLang="en-US" sz="2600" dirty="0">
                    <a:cs typeface="Times New Roman" pitchFamily="18" charset="0"/>
                  </a:rPr>
                  <a:t>概率解释</a:t>
                </a:r>
                <a:r>
                  <a:rPr lang="en-US" altLang="zh-CN" sz="2600" dirty="0">
                    <a:cs typeface="Times New Roman" pitchFamily="18" charset="0"/>
                  </a:rPr>
                  <a:t>: </a:t>
                </a:r>
                <a:r>
                  <a:rPr lang="zh-CN" altLang="en-US" sz="2600" dirty="0">
                    <a:cs typeface="Times New Roman" pitchFamily="18" charset="0"/>
                  </a:rPr>
                  <a:t>假设有</a:t>
                </a:r>
                <a:r>
                  <a:rPr lang="en-US" altLang="zh-CN" sz="2600" dirty="0">
                    <a:cs typeface="Times New Roman" pitchFamily="18" charset="0"/>
                  </a:rPr>
                  <a:t>K</a:t>
                </a:r>
                <a:r>
                  <a:rPr lang="zh-CN" altLang="en-US" sz="2600" dirty="0">
                    <a:cs typeface="Times New Roman" pitchFamily="18" charset="0"/>
                  </a:rPr>
                  <a:t>个簇，每一个簇服从高斯分布，以概率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600" dirty="0">
                    <a:cs typeface="Times New Roman" pitchFamily="18" charset="0"/>
                  </a:rPr>
                  <a:t>随机选择一个簇 </a:t>
                </a:r>
                <a:r>
                  <a:rPr lang="en-US" altLang="zh-CN" dirty="0"/>
                  <a:t> k</a:t>
                </a:r>
                <a:r>
                  <a:rPr lang="zh-CN" altLang="en-US" dirty="0"/>
                  <a:t> ，从其分布中采样出一个样本点，如此得到观测数据</a:t>
                </a:r>
                <a:endParaRPr lang="en-US" altLang="zh-CN" sz="2600" dirty="0">
                  <a:cs typeface="Times New Roman" pitchFamily="18" charset="0"/>
                </a:endParaRPr>
              </a:p>
              <a:p>
                <a:pPr marL="449263" indent="-449263"/>
                <a:r>
                  <a:rPr lang="en-US" altLang="zh-CN" sz="2600" dirty="0">
                    <a:cs typeface="Times New Roman" pitchFamily="18" charset="0"/>
                  </a:rPr>
                  <a:t>N</a:t>
                </a:r>
                <a:r>
                  <a:rPr lang="zh-CN" altLang="en-US" sz="2600" dirty="0">
                    <a:cs typeface="Times New Roman" pitchFamily="18" charset="0"/>
                  </a:rPr>
                  <a:t>个样本点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600" dirty="0">
                    <a:cs typeface="Times New Roman" pitchFamily="18" charset="0"/>
                  </a:rPr>
                  <a:t>的似然函数</a:t>
                </a:r>
                <a:r>
                  <a:rPr lang="en-US" altLang="zh-CN" dirty="0"/>
                  <a:t>(</a:t>
                </a:r>
                <a:r>
                  <a:rPr lang="en-US" altLang="zh-CN" sz="2600" dirty="0">
                    <a:cs typeface="Times New Roman" pitchFamily="18" charset="0"/>
                  </a:rPr>
                  <a:t>Likelihood</a:t>
                </a:r>
                <a:r>
                  <a:rPr lang="en-US" altLang="zh-CN" dirty="0"/>
                  <a:t>)</a:t>
                </a:r>
                <a:endParaRPr lang="en-US" altLang="zh-CN" sz="2600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600" dirty="0"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𝑃</m:t>
                        </m:r>
                      </m:fName>
                      <m:e>
                        <m:d>
                          <m:d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𝒙</m:t>
                            </m:r>
                            <m:r>
                              <a:rPr lang="en-US" altLang="zh-CN" sz="2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;</m:t>
                            </m:r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zh-CN" altLang="en-US" sz="2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其中</m:t>
                    </m:r>
                    <m:nary>
                      <m:naryPr>
                        <m:chr m:val="∑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=1,   0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≤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lang="zh-CN" altLang="en-US" sz="26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67354" y="1237483"/>
                <a:ext cx="10570809" cy="2559817"/>
              </a:xfrm>
              <a:blipFill>
                <a:blip r:embed="rId2"/>
                <a:stretch>
                  <a:fillRect l="-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高斯混合模型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40" y="4330806"/>
            <a:ext cx="2227248" cy="2051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18" y="4330805"/>
            <a:ext cx="2030819" cy="1961137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 bwMode="auto">
          <a:xfrm>
            <a:off x="5718269" y="5095178"/>
            <a:ext cx="645042" cy="432390"/>
          </a:xfrm>
          <a:prstGeom prst="rightArrow">
            <a:avLst/>
          </a:prstGeom>
          <a:solidFill>
            <a:srgbClr val="093F5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50F2692-BFA0-449D-8D3C-DB1B8FC57A9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074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8779" y="996043"/>
                <a:ext cx="10833099" cy="4978400"/>
              </a:xfrm>
            </p:spPr>
            <p:txBody>
              <a:bodyPr/>
              <a:lstStyle/>
              <a:p>
                <a:pPr marL="449263" indent="-449263"/>
                <a:r>
                  <a:rPr lang="zh-CN" altLang="en-US" sz="2600" dirty="0"/>
                  <a:t>为每个样本点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b="1" i="1">
                        <a:latin typeface="Cambria Math" panose="02040503050406030204" pitchFamily="18" charset="0"/>
                      </a:rPr>
                      <m:t>关联</m:t>
                    </m:r>
                  </m:oMath>
                </a14:m>
                <a:r>
                  <a:rPr lang="zh-CN" altLang="en-US" dirty="0"/>
                  <a:t>一个</a:t>
                </a:r>
                <a:r>
                  <a:rPr lang="en-US" altLang="zh-CN" i="1" dirty="0"/>
                  <a:t>K</a:t>
                </a:r>
                <a:r>
                  <a:rPr lang="en-US" altLang="zh-CN" sz="2600" dirty="0"/>
                  <a:t> </a:t>
                </a:r>
                <a:r>
                  <a:rPr lang="zh-CN" altLang="en-US" sz="2600" dirty="0"/>
                  <a:t>维的</a:t>
                </a:r>
                <a:r>
                  <a:rPr lang="zh-CN" altLang="en-US" dirty="0"/>
                  <a:t>隐变量</a:t>
                </a:r>
                <a:r>
                  <a:rPr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指示</m:t>
                    </m:r>
                  </m:oMath>
                </a14:m>
                <a:r>
                  <a:rPr lang="zh-CN" altLang="en-US" sz="2600" dirty="0"/>
                  <a:t>样本所属的簇</a:t>
                </a:r>
                <a:r>
                  <a:rPr lang="en-US" altLang="zh-CN" sz="2600" dirty="0"/>
                  <a:t>, </a:t>
                </a:r>
                <a:r>
                  <a:rPr lang="zh-CN" altLang="en-US" sz="2600" dirty="0"/>
                  <a:t>因此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sz="2600" dirty="0"/>
                  <a:t>采用独热</a:t>
                </a:r>
                <a:r>
                  <a:rPr lang="en-US" altLang="zh-CN" sz="2600" dirty="0"/>
                  <a:t>(one-hot)</a:t>
                </a:r>
                <a:r>
                  <a:rPr lang="zh-CN" altLang="en-US" sz="2600" dirty="0"/>
                  <a:t>表示</a:t>
                </a:r>
                <a:endParaRPr lang="en-US" altLang="zh-CN" sz="2600" dirty="0"/>
              </a:p>
              <a:p>
                <a:pPr marL="449263" indent="-449263"/>
                <a:endParaRPr lang="en-US" altLang="zh-CN" sz="2600" dirty="0"/>
              </a:p>
              <a:p>
                <a:pPr marL="171450" lvl="1">
                  <a:buNone/>
                </a:pPr>
                <a:endParaRPr lang="en-US" altLang="zh-CN" dirty="0"/>
              </a:p>
              <a:p>
                <a:pPr>
                  <a:buNone/>
                </a:pPr>
                <a:r>
                  <a:rPr lang="en-US" altLang="zh-CN" sz="2600" dirty="0"/>
                  <a:t>    </a:t>
                </a:r>
              </a:p>
              <a:p>
                <a:endParaRPr lang="zh-CN" altLang="en-US" sz="26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8779" y="996043"/>
                <a:ext cx="10833099" cy="4978400"/>
              </a:xfrm>
              <a:blipFill>
                <a:blip r:embed="rId3"/>
                <a:stretch>
                  <a:fillRect l="-900" r="-2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199621" cy="392112"/>
          </a:xfrm>
        </p:spPr>
        <p:txBody>
          <a:bodyPr/>
          <a:lstStyle/>
          <a:p>
            <a:r>
              <a:rPr lang="zh-CN" altLang="en-US" dirty="0"/>
              <a:t>为高斯混合模型引入隐变量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B75046E-987B-41C7-A33E-AC6D1CCB4C2E}"/>
                  </a:ext>
                </a:extLst>
              </p:cNvPr>
              <p:cNvSpPr/>
              <p:nvPr/>
            </p:nvSpPr>
            <p:spPr>
              <a:xfrm>
                <a:off x="4592676" y="2308993"/>
                <a:ext cx="23948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B75046E-987B-41C7-A33E-AC6D1CCB4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676" y="2308993"/>
                <a:ext cx="239488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75F29E7-7787-4C05-A873-D0F66ADB5C2A}"/>
                  </a:ext>
                </a:extLst>
              </p:cNvPr>
              <p:cNvSpPr/>
              <p:nvPr/>
            </p:nvSpPr>
            <p:spPr>
              <a:xfrm>
                <a:off x="1898500" y="3012558"/>
                <a:ext cx="4388445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l-GR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│</m:t>
                      </m:r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l-GR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l-GR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el-GR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l-GR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│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l-GR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75F29E7-7787-4C05-A873-D0F66ADB5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500" y="3012558"/>
                <a:ext cx="4388445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48B4CA8-3EEB-43FD-9287-E6FB67250AE9}"/>
                  </a:ext>
                </a:extLst>
              </p:cNvPr>
              <p:cNvSpPr/>
              <p:nvPr/>
            </p:nvSpPr>
            <p:spPr>
              <a:xfrm>
                <a:off x="3131976" y="4267683"/>
                <a:ext cx="6444328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𝑃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l-GR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48B4CA8-3EEB-43FD-9287-E6FB67250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976" y="4267683"/>
                <a:ext cx="6444328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E5A439A-BE30-424D-9ED7-6B8831627D58}"/>
                  </a:ext>
                </a:extLst>
              </p:cNvPr>
              <p:cNvSpPr/>
              <p:nvPr/>
            </p:nvSpPr>
            <p:spPr>
              <a:xfrm>
                <a:off x="6680196" y="3319148"/>
                <a:ext cx="4345740" cy="517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l-GR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l-GR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l-GR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l-GR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l-GR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l-GR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l-GR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l-GR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E5A439A-BE30-424D-9ED7-6B8831627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196" y="3319148"/>
                <a:ext cx="4345740" cy="5176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845DE67-4EE4-4892-A384-26CE25A2976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85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0CB4153-2C26-40A5-A8C2-83C6ED720B5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300682" cy="31337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 smtClean="0"/>
                      <m:t>给定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，可以计算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dirty="0"/>
                  <a:t>的条件概率</a:t>
                </a:r>
                <a:endParaRPr lang="en-US" altLang="zh-CN" b="1" i="1" dirty="0"/>
              </a:p>
              <a:p>
                <a:endParaRPr lang="en-US" altLang="zh-CN" b="1" i="1" dirty="0"/>
              </a:p>
              <a:p>
                <a:endParaRPr lang="en-US" altLang="zh-CN" b="1" i="1" dirty="0"/>
              </a:p>
              <a:p>
                <a:endParaRPr lang="zh-CN" altLang="en-US" b="1" i="1" dirty="0"/>
              </a:p>
              <a:p>
                <a:endParaRPr lang="en-US" altLang="zh-CN" b="1" i="1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sz="2800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fName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可以看做是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对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从属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于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第</m:t>
                    </m:r>
                    <m:r>
                      <m:rPr>
                        <m:brk m:alnAt="23"/>
                      </m:rPr>
                      <a:rPr lang="en-US" altLang="zh-CN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/>
                  <a:t>个簇的一种估计或者“解释”</a:t>
                </a:r>
                <a:endParaRPr lang="zh-CN" altLang="en-US" b="1" i="1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0CB4153-2C26-40A5-A8C2-83C6ED720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300682" cy="3133725"/>
              </a:xfrm>
              <a:blipFill>
                <a:blip r:embed="rId2"/>
                <a:stretch>
                  <a:fillRect b="-20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1D6E815-76B0-4CE6-B7CD-637B626B34CB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从属度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1D6E815-76B0-4CE6-B7CD-637B626B34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3"/>
                <a:stretch>
                  <a:fillRect l="-2370" t="-27692" b="-6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02BC83E-0B8A-4A11-BCF4-FA770578BEE7}"/>
                  </a:ext>
                </a:extLst>
              </p:cNvPr>
              <p:cNvSpPr/>
              <p:nvPr/>
            </p:nvSpPr>
            <p:spPr>
              <a:xfrm>
                <a:off x="2701055" y="1852551"/>
                <a:ext cx="7692392" cy="9038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a:rPr lang="zh-CN" altLang="en-US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𝛾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02BC83E-0B8A-4A11-BCF4-FA770578B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55" y="1852551"/>
                <a:ext cx="7692392" cy="903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D7132CD-8E70-494C-9A00-5538EC09DA12}"/>
                  </a:ext>
                </a:extLst>
              </p:cNvPr>
              <p:cNvSpPr/>
              <p:nvPr/>
            </p:nvSpPr>
            <p:spPr>
              <a:xfrm>
                <a:off x="5998555" y="3173426"/>
                <a:ext cx="3325141" cy="890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𝒩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𝒩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D7132CD-8E70-494C-9A00-5538EC09D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555" y="3173426"/>
                <a:ext cx="3325141" cy="890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7D36B-4FC3-4233-A09B-E0CCBFDC58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180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82865" y="1476830"/>
                <a:ext cx="10483850" cy="3446236"/>
              </a:xfrm>
            </p:spPr>
            <p:txBody>
              <a:bodyPr/>
              <a:lstStyle/>
              <a:p>
                <a:pPr marL="449263" indent="-449263"/>
                <a:r>
                  <a:rPr lang="zh-CN" altLang="en-US" sz="2600" dirty="0"/>
                  <a:t>参数学习：极大似然估计</a:t>
                </a:r>
                <a:endParaRPr lang="en-US" altLang="zh-CN" sz="2600" dirty="0"/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2600" dirty="0"/>
                  <a:t>最大化以下的对数似然函数</a:t>
                </a:r>
                <a:r>
                  <a:rPr lang="en-US" altLang="zh-CN" sz="2600" dirty="0"/>
                  <a:t>(log likelihood)</a:t>
                </a:r>
              </a:p>
              <a:p>
                <a:pPr marL="0" indent="0">
                  <a:buNone/>
                </a:pPr>
                <a:r>
                  <a:rPr lang="en-US" altLang="zh-CN" sz="26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e>
                                <m:r>
                                  <a:rPr lang="zh-CN" altLang="el-GR" sz="2600" b="1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b="1" i="1">
                                    <a:latin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</m:oMath>
                </a14:m>
                <a:endParaRPr lang="en-US" altLang="zh-CN" sz="2600" dirty="0"/>
              </a:p>
              <a:p>
                <a:pPr marL="449263" indent="-449263"/>
                <a:endParaRPr lang="en-US" altLang="zh-CN" sz="2600" dirty="0"/>
              </a:p>
              <a:p>
                <a:pPr marL="449263" indent="-449263"/>
                <a:r>
                  <a:rPr lang="zh-CN" altLang="en-US" sz="2600" dirty="0"/>
                  <a:t>为什么这个函数优化很困难</a:t>
                </a:r>
                <a:r>
                  <a:rPr lang="en-US" altLang="zh-CN" sz="2600" dirty="0"/>
                  <a:t>?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en-US" altLang="zh-CN" sz="2600" dirty="0"/>
                  <a:t>log </a:t>
                </a:r>
                <a:r>
                  <a:rPr lang="zh-CN" altLang="en-US" sz="2600" dirty="0"/>
                  <a:t>里有求和，导致求导困难，所有参数耦合在一起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82865" y="1476830"/>
                <a:ext cx="10483850" cy="3446236"/>
              </a:xfrm>
              <a:blipFill>
                <a:blip r:embed="rId2"/>
                <a:stretch>
                  <a:fillRect l="-872" b="-13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混合高斯模型的学习过程困难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EFE5102-91D0-4AA1-BE5D-F1532261ACE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87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2FB0C05-D873-4AF9-BD83-FA111567986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8" y="1147763"/>
                <a:ext cx="10949392" cy="5562319"/>
              </a:xfrm>
            </p:spPr>
            <p:txBody>
              <a:bodyPr/>
              <a:lstStyle/>
              <a:p>
                <a:r>
                  <a:rPr lang="zh-CN" altLang="en-US" dirty="0"/>
                  <a:t> 我们先写下似然函数取最大值时满足的条件，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e>
                                <m:r>
                                  <a:rPr lang="zh-CN" altLang="el-GR" b="1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400" b="1" i="1"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求导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我们获得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2FB0C05-D873-4AF9-BD83-FA111567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8" y="1147763"/>
                <a:ext cx="10949392" cy="5562319"/>
              </a:xfrm>
              <a:blipFill>
                <a:blip r:embed="rId2"/>
                <a:stretch>
                  <a:fillRect l="-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A0CD36-972E-4A00-AC11-5AFECD9D3D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如何去解？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010E53-F982-4940-9FBE-173DD93E1862}"/>
                  </a:ext>
                </a:extLst>
              </p:cNvPr>
              <p:cNvSpPr/>
              <p:nvPr/>
            </p:nvSpPr>
            <p:spPr>
              <a:xfrm>
                <a:off x="3206298" y="2010460"/>
                <a:ext cx="5550044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𝜮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  <m: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010E53-F982-4940-9FBE-173DD93E1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298" y="2010460"/>
                <a:ext cx="5550044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大括号 4">
            <a:extLst>
              <a:ext uri="{FF2B5EF4-FFF2-40B4-BE49-F238E27FC236}">
                <a16:creationId xmlns:a16="http://schemas.microsoft.com/office/drawing/2014/main" id="{6D555204-041F-4CB1-8B16-87431608E781}"/>
              </a:ext>
            </a:extLst>
          </p:cNvPr>
          <p:cNvSpPr/>
          <p:nvPr/>
        </p:nvSpPr>
        <p:spPr bwMode="auto">
          <a:xfrm rot="5400000">
            <a:off x="5808953" y="2021249"/>
            <a:ext cx="232650" cy="2472717"/>
          </a:xfrm>
          <a:prstGeom prst="rightBrac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65FB7F-806F-4F5D-84B5-13744F2A949B}"/>
                  </a:ext>
                </a:extLst>
              </p:cNvPr>
              <p:cNvSpPr/>
              <p:nvPr/>
            </p:nvSpPr>
            <p:spPr>
              <a:xfrm>
                <a:off x="5397793" y="3415153"/>
                <a:ext cx="10549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𝛾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65FB7F-806F-4F5D-84B5-13744F2A9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793" y="3415153"/>
                <a:ext cx="1054969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821A47-FF23-442E-BAF9-43777E2988DE}"/>
                  </a:ext>
                </a:extLst>
              </p:cNvPr>
              <p:cNvSpPr/>
              <p:nvPr/>
            </p:nvSpPr>
            <p:spPr>
              <a:xfrm>
                <a:off x="3627784" y="4720774"/>
                <a:ext cx="2472728" cy="894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l-GR" altLang="zh-CN" sz="2400" b="1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𝛾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𝛾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1821A47-FF23-442E-BAF9-43777E298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784" y="4720774"/>
                <a:ext cx="2472728" cy="894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B852FE-1BEB-4A54-A87F-8A08F428168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274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38A2B4F-A4A0-4206-948F-AB00E2766A6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8" y="1147763"/>
                <a:ext cx="10977756" cy="3133725"/>
              </a:xfrm>
            </p:spPr>
            <p:txBody>
              <a:bodyPr/>
              <a:lstStyle/>
              <a:p>
                <a:r>
                  <a:rPr lang="zh-CN" altLang="en-US" dirty="0"/>
                  <a:t>类似地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我们得到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注意这不是封闭解，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fName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依赖于参数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r>
                  <a:rPr lang="zh-CN" altLang="en-US" dirty="0"/>
                  <a:t>这暗示了一种寻找解的迭代方案，这就是</a:t>
                </a:r>
                <a:r>
                  <a:rPr lang="en-US" altLang="zh-CN" dirty="0"/>
                  <a:t>EM</a:t>
                </a:r>
                <a:r>
                  <a:rPr lang="zh-CN" altLang="en-US" dirty="0"/>
                  <a:t>算法在</a:t>
                </a:r>
                <a:r>
                  <a:rPr lang="en-US" altLang="zh-CN" dirty="0"/>
                  <a:t>GMM</a:t>
                </a:r>
                <a:r>
                  <a:rPr lang="zh-CN" altLang="en-US" dirty="0"/>
                  <a:t>下的实例</a:t>
                </a:r>
                <a:endParaRPr lang="en-US" altLang="zh-CN" sz="2600" dirty="0"/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en-US" altLang="zh-CN" sz="2600" dirty="0"/>
                  <a:t>E</a:t>
                </a:r>
                <a:r>
                  <a:rPr lang="zh-CN" altLang="en-US" sz="2600" dirty="0"/>
                  <a:t>步</a:t>
                </a:r>
                <a:r>
                  <a:rPr lang="en-US" altLang="zh-CN" sz="2600" dirty="0"/>
                  <a:t>: </a:t>
                </a:r>
                <a:r>
                  <a:rPr lang="zh-CN" altLang="en-US" sz="2600" dirty="0"/>
                  <a:t>  给定当前参数的估计值计算后验概率，或者叫从属度</a:t>
                </a:r>
                <a:endParaRPr lang="en-US" altLang="zh-CN" sz="2600" dirty="0"/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en-US" altLang="zh-CN" sz="2600" dirty="0"/>
                  <a:t>M</a:t>
                </a:r>
                <a:r>
                  <a:rPr lang="zh-CN" altLang="en-US" sz="2600" dirty="0"/>
                  <a:t>步</a:t>
                </a:r>
                <a:r>
                  <a:rPr lang="en-US" altLang="zh-CN" sz="2600" dirty="0"/>
                  <a:t>: </a:t>
                </a:r>
                <a:r>
                  <a:rPr lang="zh-CN" altLang="en-US" sz="2600" dirty="0"/>
                  <a:t>基于当前的从属度，重新估计参数的值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38A2B4F-A4A0-4206-948F-AB00E2766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8" y="1147763"/>
                <a:ext cx="10977756" cy="3133725"/>
              </a:xfrm>
              <a:blipFill>
                <a:blip r:embed="rId3"/>
                <a:stretch>
                  <a:fillRect l="-833" b="-61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C25708-44EB-4836-AC32-949B7317C6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如何求解？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37A35A1-D8BC-4925-9E76-A044217AF265}"/>
                  </a:ext>
                </a:extLst>
              </p:cNvPr>
              <p:cNvSpPr/>
              <p:nvPr/>
            </p:nvSpPr>
            <p:spPr>
              <a:xfrm>
                <a:off x="2577115" y="2030671"/>
                <a:ext cx="7383431" cy="91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𝛾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𝛾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𝛾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37A35A1-D8BC-4925-9E76-A044217AF2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15" y="2030671"/>
                <a:ext cx="7383431" cy="9186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85A374E-B967-45AB-A8D0-36BE8EFB243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71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82008" y="1047135"/>
            <a:ext cx="11449437" cy="2005781"/>
          </a:xfrm>
        </p:spPr>
        <p:txBody>
          <a:bodyPr/>
          <a:lstStyle/>
          <a:p>
            <a:pPr marL="538163" indent="-538163"/>
            <a:r>
              <a:rPr lang="en" altLang="zh-CN" dirty="0">
                <a:latin typeface="Times New Roman" panose="02020603050405020304" pitchFamily="18" charset="0"/>
              </a:rPr>
              <a:t>The most common unsupervised learning task is clustering: detecting potentially useful clusters of input examples.</a:t>
            </a:r>
          </a:p>
          <a:p>
            <a:pPr marL="0" indent="0" algn="r">
              <a:buNone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—— </a:t>
            </a:r>
            <a:r>
              <a:rPr lang="en-US" altLang="zh-CN" dirty="0">
                <a:latin typeface="Times New Roman" panose="02020603050405020304" pitchFamily="18" charset="0"/>
              </a:rPr>
              <a:t>Artificial Intelligence: A Modern Approach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聚类分析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F941AC-AB52-4D3A-B1CE-8FEDC136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13" y="3370007"/>
            <a:ext cx="5613992" cy="3037958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4D48398-2A99-8C4E-B282-1E56F48D64E5}"/>
              </a:ext>
            </a:extLst>
          </p:cNvPr>
          <p:cNvSpPr txBox="1">
            <a:spLocks/>
          </p:cNvSpPr>
          <p:nvPr/>
        </p:nvSpPr>
        <p:spPr>
          <a:xfrm>
            <a:off x="7433945" y="3428999"/>
            <a:ext cx="4276047" cy="238186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6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38163" indent="-538163"/>
            <a:r>
              <a:rPr lang="zh-CN" altLang="en-US" dirty="0"/>
              <a:t>寻找样本中的簇，使得同一簇内样本相似，不同簇之间样本不相似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F8F6E7-26F9-4410-89EB-26C1C08C108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520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8778" y="1027793"/>
                <a:ext cx="11045199" cy="5397499"/>
              </a:xfrm>
            </p:spPr>
            <p:txBody>
              <a:bodyPr/>
              <a:lstStyle/>
              <a:p>
                <a:pPr marL="514350" indent="-514350">
                  <a:buClr>
                    <a:srgbClr val="094162"/>
                  </a:buClr>
                  <a:buFont typeface="+mj-lt"/>
                  <a:buAutoNum type="arabicPeriod"/>
                </a:pPr>
                <a:r>
                  <a:rPr lang="zh-CN" altLang="en-US" sz="2600" dirty="0">
                    <a:cs typeface="Times New Roman" pitchFamily="18" charset="0"/>
                  </a:rPr>
                  <a:t>初始化参数并计算对数似然</a:t>
                </a:r>
                <a:endParaRPr lang="en-US" altLang="zh-CN" sz="2600" dirty="0">
                  <a:cs typeface="Times New Roman" pitchFamily="18" charset="0"/>
                </a:endParaRPr>
              </a:p>
              <a:p>
                <a:pPr marL="514350" indent="-514350">
                  <a:buClr>
                    <a:srgbClr val="094162"/>
                  </a:buClr>
                  <a:buFont typeface="+mj-lt"/>
                  <a:buAutoNum type="arabicPeriod"/>
                </a:pPr>
                <a:r>
                  <a:rPr lang="en-US" altLang="zh-CN" sz="2600" dirty="0">
                    <a:solidFill>
                      <a:srgbClr val="C00000"/>
                    </a:solidFill>
                    <a:cs typeface="Times New Roman" pitchFamily="18" charset="0"/>
                  </a:rPr>
                  <a:t>E</a:t>
                </a:r>
                <a:r>
                  <a:rPr lang="zh-CN" altLang="en-US" sz="2600" dirty="0">
                    <a:solidFill>
                      <a:srgbClr val="C00000"/>
                    </a:solidFill>
                    <a:cs typeface="Times New Roman" pitchFamily="18" charset="0"/>
                  </a:rPr>
                  <a:t>步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: 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基于</a:t>
                </a: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</a:rPr>
                  <a:t>当前参数计算从属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度</a:t>
                </a:r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cs typeface="Times New Roman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𝛾</m:t>
                        </m:r>
                      </m:fName>
                      <m:e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6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≜</m:t>
                    </m:r>
                    <m:r>
                      <a:rPr lang="en-US" altLang="zh-CN" sz="26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6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𝑖𝑘</m:t>
                            </m:r>
                          </m:sub>
                        </m:sSub>
                      </m:e>
                    </m:d>
                    <m:r>
                      <a:rPr lang="en-US" altLang="zh-CN" sz="26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600" b="1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2600" b="1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6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6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𝑗</m:t>
                            </m:r>
                            <m:r>
                              <a:rPr lang="en-US" altLang="zh-CN" sz="26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6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𝑁</m:t>
                            </m:r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600" b="1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600" b="1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cs typeface="Times New Roman" pitchFamily="18" charset="0"/>
                </a:endParaRPr>
              </a:p>
              <a:p>
                <a:pPr marL="514350" indent="-514350">
                  <a:buClr>
                    <a:srgbClr val="094162"/>
                  </a:buClr>
                  <a:buFont typeface="+mj-lt"/>
                  <a:buAutoNum type="arabicPeriod" startAt="3"/>
                </a:pPr>
                <a:r>
                  <a:rPr lang="en-US" altLang="zh-CN" sz="2600" dirty="0">
                    <a:solidFill>
                      <a:srgbClr val="C00000"/>
                    </a:solidFill>
                    <a:cs typeface="Times New Roman" pitchFamily="18" charset="0"/>
                  </a:rPr>
                  <a:t>M</a:t>
                </a:r>
                <a:r>
                  <a:rPr lang="zh-CN" altLang="en-US" sz="2600" dirty="0">
                    <a:solidFill>
                      <a:srgbClr val="C00000"/>
                    </a:solidFill>
                    <a:cs typeface="Times New Roman" pitchFamily="18" charset="0"/>
                  </a:rPr>
                  <a:t>步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: </a:t>
                </a:r>
                <a:r>
                  <a:rPr lang="zh-CN" altLang="en-US" dirty="0"/>
                  <a:t>基于当前从属度重新估计参数</a:t>
                </a:r>
              </a:p>
              <a:p>
                <a:pPr marL="0" indent="0">
                  <a:buClr>
                    <a:srgbClr val="094162"/>
                  </a:buClr>
                  <a:buNone/>
                </a:pPr>
                <a:r>
                  <a:rPr lang="en-US" altLang="zh-CN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600" i="1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num>
                      <m:den>
                        <m:r>
                          <a:rPr lang="en-US" altLang="zh-CN" sz="26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,</a:t>
                </a:r>
                <a:r>
                  <a:rPr lang="en-US" altLang="zh-CN" sz="2600" dirty="0"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μ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  <m:sSub>
                          <m:sSubPr>
                            <m:ctrlPr>
                              <a:rPr lang="en-US" altLang="zh-CN" sz="260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zh-CN" sz="26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600" b="0" i="1" smtClean="0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6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altLang="zh-CN" sz="26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2600" b="0" i="1" smtClean="0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600" b="0" i="1" smtClean="0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600" b="0" i="1" smtClean="0">
                                    <a:solidFill>
                                      <a:schemeClr val="accent5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cs typeface="Times New Roman" pitchFamily="18" charset="0"/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迭代到似然函数收敛</a:t>
                </a:r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cs typeface="Times New Roman" pitchFamily="18" charset="0"/>
                </a:endParaRPr>
              </a:p>
              <a:p>
                <a:pPr marL="449263" indent="-449263"/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cs typeface="Times New Roman" pitchFamily="18" charset="0"/>
                </a:endParaRPr>
              </a:p>
              <a:p>
                <a:pPr marL="449263" indent="-449263"/>
                <a:r>
                  <a:rPr lang="zh-CN" altLang="en-US" sz="2600" dirty="0">
                    <a:cs typeface="Times New Roman" pitchFamily="18" charset="0"/>
                  </a:rPr>
                  <a:t>该算法将收敛到似然函数的局部最优</a:t>
                </a:r>
                <a:endParaRPr lang="en-US" altLang="zh-CN" sz="2600" dirty="0">
                  <a:cs typeface="Times New Roman" pitchFamily="18" charset="0"/>
                </a:endParaRPr>
              </a:p>
              <a:p>
                <a:pPr>
                  <a:buNone/>
                </a:pPr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8778" y="1027793"/>
                <a:ext cx="11045199" cy="5397499"/>
              </a:xfrm>
              <a:blipFill>
                <a:blip r:embed="rId3"/>
                <a:stretch>
                  <a:fillRect l="-1049" b="-2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447714" cy="392112"/>
          </a:xfrm>
        </p:spPr>
        <p:txBody>
          <a:bodyPr/>
          <a:lstStyle/>
          <a:p>
            <a:r>
              <a:rPr lang="en-US" altLang="zh-CN" dirty="0">
                <a:cs typeface="Times New Roman" pitchFamily="18" charset="0"/>
              </a:rPr>
              <a:t>EM(Expectation-Maximization) </a:t>
            </a:r>
            <a:r>
              <a:rPr lang="zh-CN" altLang="en-US" dirty="0">
                <a:cs typeface="Times New Roman" pitchFamily="18" charset="0"/>
              </a:rPr>
              <a:t>算法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772D97-06A8-4DD6-9F03-D1261878E86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80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8779" y="996043"/>
                <a:ext cx="10833099" cy="4978400"/>
              </a:xfrm>
            </p:spPr>
            <p:txBody>
              <a:bodyPr/>
              <a:lstStyle/>
              <a:p>
                <a:pPr marL="449263" indent="-449263">
                  <a:lnSpc>
                    <a:spcPct val="100000"/>
                  </a:lnSpc>
                </a:pP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目标函数是对数似然函数，直接优化困难</a:t>
                </a:r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00000"/>
                  </a:lnSpc>
                  <a:buFont typeface="Wingdings" pitchFamily="2" charset="2"/>
                  <a:buChar char="l"/>
                </a:pPr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00000"/>
                  </a:lnSpc>
                  <a:buFont typeface="Wingdings" pitchFamily="2" charset="2"/>
                  <a:buChar char="l"/>
                </a:pPr>
                <a:endParaRPr lang="en-US" altLang="zh-CN" sz="2600" dirty="0">
                  <a:latin typeface="Times New Roman" pitchFamily="18" charset="0"/>
                </a:endParaRPr>
              </a:p>
              <a:p>
                <a:pPr marL="449263" indent="-449263">
                  <a:lnSpc>
                    <a:spcPct val="100000"/>
                  </a:lnSpc>
                </a:pPr>
                <a:r>
                  <a:rPr lang="zh-CN" altLang="en-US" dirty="0">
                    <a:latin typeface="Times New Roman" pitchFamily="18" charset="0"/>
                  </a:rPr>
                  <a:t>如果我们知道完整数据</a:t>
                </a:r>
                <a:r>
                  <a:rPr lang="en-US" altLang="zh-CN" dirty="0">
                    <a:latin typeface="Times New Roman" pitchFamily="18" charset="0"/>
                  </a:rPr>
                  <a:t> {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dirty="0">
                    <a:latin typeface="Times New Roman" pitchFamily="18" charset="0"/>
                  </a:rPr>
                  <a:t>}, </a:t>
                </a:r>
                <a:r>
                  <a:rPr lang="zh-CN" altLang="en-US" dirty="0">
                    <a:latin typeface="Times New Roman" pitchFamily="18" charset="0"/>
                  </a:rPr>
                  <a:t>那么完整数据的对数似然是很直接的</a:t>
                </a:r>
              </a:p>
              <a:p>
                <a:pPr marL="449263" indent="-449263">
                  <a:lnSpc>
                    <a:spcPct val="100000"/>
                  </a:lnSpc>
                </a:pPr>
                <a:endParaRPr lang="en-US" altLang="zh-CN" dirty="0">
                  <a:latin typeface="Times New Roman" pitchFamily="18" charset="0"/>
                </a:endParaRPr>
              </a:p>
              <a:p>
                <a:pPr marL="449263" indent="-449263">
                  <a:lnSpc>
                    <a:spcPct val="100000"/>
                  </a:lnSpc>
                </a:pPr>
                <a:endParaRPr lang="en-US" altLang="zh-CN" dirty="0">
                  <a:latin typeface="Times New Roman" pitchFamily="18" charset="0"/>
                </a:endParaRPr>
              </a:p>
              <a:p>
                <a:pPr marL="449263" indent="-449263">
                  <a:lnSpc>
                    <a:spcPct val="100000"/>
                  </a:lnSpc>
                </a:pPr>
                <a:r>
                  <a:rPr lang="zh-CN" altLang="en-US" dirty="0">
                    <a:latin typeface="Times New Roman" pitchFamily="18" charset="0"/>
                  </a:rPr>
                  <a:t>然而</a:t>
                </a:r>
                <a:r>
                  <a:rPr lang="en-US" altLang="zh-CN" dirty="0">
                    <a:latin typeface="Times New Roman" pitchFamily="18" charset="0"/>
                  </a:rPr>
                  <a:t>, </a:t>
                </a:r>
                <a:r>
                  <a:rPr lang="zh-CN" altLang="en-US" dirty="0">
                    <a:latin typeface="Times New Roman" pitchFamily="18" charset="0"/>
                  </a:rPr>
                  <a:t>关于隐变量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</a:rPr>
                  <a:t>的值的信息只能从后验分布得到</a:t>
                </a:r>
                <a:r>
                  <a:rPr lang="en-US" altLang="zh-CN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l-GR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𝒐𝒍𝒅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>
                    <a:latin typeface="Times New Roman" pitchFamily="18" charset="0"/>
                  </a:rPr>
                  <a:t>. </a:t>
                </a:r>
                <a:r>
                  <a:rPr lang="zh-CN" altLang="en-US" dirty="0">
                    <a:latin typeface="Times New Roman" pitchFamily="18" charset="0"/>
                  </a:rPr>
                  <a:t>因此</a:t>
                </a:r>
                <a:r>
                  <a:rPr lang="en-US" altLang="zh-CN" dirty="0">
                    <a:latin typeface="Times New Roman" pitchFamily="18" charset="0"/>
                  </a:rPr>
                  <a:t>, </a:t>
                </a:r>
                <a:r>
                  <a:rPr lang="zh-CN" altLang="en-US" dirty="0">
                    <a:latin typeface="Times New Roman" pitchFamily="18" charset="0"/>
                  </a:rPr>
                  <a:t>我们就不妨考虑其期望值</a:t>
                </a:r>
                <a:r>
                  <a:rPr lang="en-US" altLang="zh-CN">
                    <a:latin typeface="Times New Roman" pitchFamily="18" charset="0"/>
                  </a:rPr>
                  <a:t>——</a:t>
                </a:r>
                <a:r>
                  <a:rPr lang="zh-CN" altLang="en-US" b="1">
                    <a:latin typeface="Times New Roman" pitchFamily="18" charset="0"/>
                  </a:rPr>
                  <a:t>对数</a:t>
                </a:r>
                <a:r>
                  <a:rPr lang="zh-CN" altLang="en-US" b="1" dirty="0">
                    <a:latin typeface="Times New Roman" pitchFamily="18" charset="0"/>
                  </a:rPr>
                  <a:t>边际似然</a:t>
                </a:r>
                <a:r>
                  <a:rPr lang="en-US" altLang="zh-CN" b="1" dirty="0">
                    <a:latin typeface="Times New Roman" pitchFamily="18" charset="0"/>
                  </a:rPr>
                  <a:t> </a:t>
                </a:r>
                <a:r>
                  <a:rPr lang="en-US" altLang="zh-CN" dirty="0">
                    <a:latin typeface="Times New Roman" pitchFamily="18" charset="0"/>
                  </a:rPr>
                  <a:t>(</a:t>
                </a:r>
                <a:r>
                  <a:rPr lang="zh-CN" altLang="en-US" dirty="0">
                    <a:latin typeface="Times New Roman" pitchFamily="18" charset="0"/>
                  </a:rPr>
                  <a:t>即</a:t>
                </a:r>
                <a:r>
                  <a:rPr lang="en-US" altLang="zh-CN" dirty="0">
                    <a:latin typeface="Times New Roman" pitchFamily="18" charset="0"/>
                  </a:rPr>
                  <a:t>E</a:t>
                </a:r>
                <a:r>
                  <a:rPr lang="zh-CN" altLang="en-US" dirty="0">
                    <a:latin typeface="Times New Roman" pitchFamily="18" charset="0"/>
                  </a:rPr>
                  <a:t>步</a:t>
                </a:r>
                <a:r>
                  <a:rPr lang="en-US" altLang="zh-CN" dirty="0">
                    <a:latin typeface="Times New Roman" pitchFamily="18" charset="0"/>
                  </a:rPr>
                  <a:t>)</a:t>
                </a:r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49263" indent="-449263">
                  <a:lnSpc>
                    <a:spcPct val="100000"/>
                  </a:lnSpc>
                </a:pPr>
                <a:endParaRPr lang="zh-CN" altLang="en-US" dirty="0">
                  <a:latin typeface="Times New Roman" pitchFamily="18" charset="0"/>
                </a:endParaRPr>
              </a:p>
              <a:p>
                <a:pPr marL="449263" indent="-449263">
                  <a:lnSpc>
                    <a:spcPct val="100000"/>
                  </a:lnSpc>
                </a:pPr>
                <a:endParaRPr lang="zh-CN" altLang="en-US" dirty="0">
                  <a:latin typeface="Times New Roman" pitchFamily="18" charset="0"/>
                </a:endParaRPr>
              </a:p>
              <a:p>
                <a:pPr marL="449263" indent="-449263">
                  <a:lnSpc>
                    <a:spcPct val="100000"/>
                  </a:lnSpc>
                </a:pPr>
                <a:endParaRPr lang="en-US" altLang="zh-CN" dirty="0">
                  <a:latin typeface="Times New Roman" pitchFamily="18" charset="0"/>
                </a:endParaRPr>
              </a:p>
              <a:p>
                <a:pPr marL="449263" indent="-449263">
                  <a:lnSpc>
                    <a:spcPct val="100000"/>
                  </a:lnSpc>
                </a:pPr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在</a:t>
                </a:r>
                <a:r>
                  <a:rPr lang="en-US" altLang="zh-CN" sz="2600" dirty="0">
                    <a:latin typeface="Times New Roman" pitchFamily="18" charset="0"/>
                    <a:cs typeface="Times New Roman" pitchFamily="18" charset="0"/>
                  </a:rPr>
                  <a:t> M</a:t>
                </a:r>
                <a:r>
                  <a:rPr lang="en-US" altLang="zh-CN" dirty="0">
                    <a:latin typeface="Times New Roman" pitchFamily="18" charset="0"/>
                  </a:rPr>
                  <a:t> </a:t>
                </a:r>
                <a:r>
                  <a:rPr lang="zh-CN" altLang="en-US" dirty="0">
                    <a:latin typeface="Times New Roman" pitchFamily="18" charset="0"/>
                  </a:rPr>
                  <a:t>步</a:t>
                </a:r>
                <a:r>
                  <a:rPr lang="en-US" altLang="zh-CN" dirty="0">
                    <a:latin typeface="Times New Roman" pitchFamily="18" charset="0"/>
                  </a:rPr>
                  <a:t>, </a:t>
                </a:r>
                <a:r>
                  <a:rPr lang="zh-CN" altLang="en-US" dirty="0">
                    <a:latin typeface="Times New Roman" pitchFamily="18" charset="0"/>
                  </a:rPr>
                  <a:t>我们最大化期望</a:t>
                </a:r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zh-CN" altLang="en-US" sz="26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8779" y="996043"/>
                <a:ext cx="10833099" cy="4978400"/>
              </a:xfrm>
              <a:blipFill>
                <a:blip r:embed="rId3"/>
                <a:stretch>
                  <a:fillRect l="-900" t="-1346" r="-2532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算法的通用视角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8F8A09F-5D06-488F-BE44-C4CF7302654A}"/>
                  </a:ext>
                </a:extLst>
              </p:cNvPr>
              <p:cNvSpPr/>
              <p:nvPr/>
            </p:nvSpPr>
            <p:spPr>
              <a:xfrm>
                <a:off x="3245698" y="1440593"/>
                <a:ext cx="4290021" cy="986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log</m:t>
                      </m:r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𝑃</m:t>
                          </m:r>
                        </m:fName>
                        <m:e>
                          <m:d>
                            <m:dPr>
                              <m:ctrlPr>
                                <a:rPr lang="el-GR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r>
                                <a:rPr lang="zh-CN" altLang="en-US" sz="2400" b="1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𝒁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l-GR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8F8A09F-5D06-488F-BE44-C4CF73026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98" y="1440593"/>
                <a:ext cx="4290021" cy="986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69DA2AC-302C-4C67-8D47-8370792C109A}"/>
                  </a:ext>
                </a:extLst>
              </p:cNvPr>
              <p:cNvSpPr/>
              <p:nvPr/>
            </p:nvSpPr>
            <p:spPr>
              <a:xfrm>
                <a:off x="4960977" y="2858038"/>
                <a:ext cx="22700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l-GR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69DA2AC-302C-4C67-8D47-8370792C1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77" y="2858038"/>
                <a:ext cx="227004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FE8121F-B08D-41DC-B085-FDF3BFE68BED}"/>
                  </a:ext>
                </a:extLst>
              </p:cNvPr>
              <p:cNvSpPr/>
              <p:nvPr/>
            </p:nvSpPr>
            <p:spPr>
              <a:xfrm>
                <a:off x="2909491" y="4646994"/>
                <a:ext cx="6254148" cy="635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𝒐𝒍𝒅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l-GR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l-GR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FE8121F-B08D-41DC-B085-FDF3BFE68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91" y="4646994"/>
                <a:ext cx="6254148" cy="6354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AC6B018-8B56-471C-A433-5E2A213AEE3E}"/>
                  </a:ext>
                </a:extLst>
              </p:cNvPr>
              <p:cNvSpPr/>
              <p:nvPr/>
            </p:nvSpPr>
            <p:spPr>
              <a:xfrm>
                <a:off x="4099925" y="6034818"/>
                <a:ext cx="4350806" cy="762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𝒐𝒍𝒅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AC6B018-8B56-471C-A433-5E2A213AE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925" y="6034818"/>
                <a:ext cx="4350806" cy="7621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D6D2C1-FD57-4C17-BC37-C94F64A8AEA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313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425A0C7-2163-4967-AD50-E3076ABF3B9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8" y="1147763"/>
                <a:ext cx="10745234" cy="5360613"/>
              </a:xfrm>
            </p:spPr>
            <p:txBody>
              <a:bodyPr/>
              <a:lstStyle/>
              <a:p>
                <a:pPr marL="514350" indent="-514350">
                  <a:buClr>
                    <a:srgbClr val="094162"/>
                  </a:buClr>
                  <a:buFont typeface="+mj-lt"/>
                  <a:buAutoNum type="arabicPeriod"/>
                </a:pPr>
                <a:r>
                  <a:rPr lang="zh-CN" altLang="en-US" dirty="0"/>
                  <a:t>初始化参数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𝒐𝒍𝒅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514350" indent="-514350">
                  <a:buClr>
                    <a:srgbClr val="094162"/>
                  </a:buClr>
                  <a:buFont typeface="+mj-lt"/>
                  <a:buAutoNum type="arabicPeriod"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E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步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</a:rPr>
                  <a:t>: </a:t>
                </a:r>
                <a:r>
                  <a:rPr lang="zh-CN" altLang="en-US" dirty="0"/>
                  <a:t>计算</a:t>
                </a:r>
                <a:endParaRPr lang="en-US" altLang="zh-CN" dirty="0">
                  <a:solidFill>
                    <a:schemeClr val="accent5">
                      <a:lumMod val="25000"/>
                    </a:schemeClr>
                  </a:solidFill>
                </a:endParaRPr>
              </a:p>
              <a:p>
                <a:pPr marL="514350" indent="-514350">
                  <a:buClr>
                    <a:srgbClr val="094162"/>
                  </a:buClr>
                  <a:buFont typeface="+mj-lt"/>
                  <a:buAutoNum type="arabicPeriod"/>
                </a:pP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marL="514350" indent="-514350">
                  <a:buClr>
                    <a:srgbClr val="094162"/>
                  </a:buClr>
                  <a:buFont typeface="+mj-lt"/>
                  <a:buAutoNum type="arabicPeriod"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M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步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</a:rPr>
                  <a:t>: </a:t>
                </a: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</a:rPr>
                  <a:t>计算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𝒏𝒆𝒘</m:t>
                        </m:r>
                      </m:sup>
                    </m:sSup>
                  </m:oMath>
                </a14:m>
                <a:r>
                  <a:rPr lang="zh-CN" altLang="en-US" dirty="0"/>
                  <a:t> 通过</a:t>
                </a:r>
                <a:endParaRPr lang="en-US" altLang="zh-CN" dirty="0"/>
              </a:p>
              <a:p>
                <a:pPr marL="0" indent="0">
                  <a:buClr>
                    <a:srgbClr val="094162"/>
                  </a:buClr>
                  <a:buNone/>
                </a:pPr>
                <a:r>
                  <a:rPr lang="en-US" altLang="zh-CN" dirty="0"/>
                  <a:t>      </a:t>
                </a:r>
                <a:endParaRPr lang="zh-CN" altLang="en-US" dirty="0"/>
              </a:p>
              <a:p>
                <a:pPr marL="0" indent="0">
                  <a:buClr>
                    <a:srgbClr val="094162"/>
                  </a:buClr>
                  <a:buNone/>
                </a:pPr>
                <a:r>
                  <a:rPr lang="zh-CN" altLang="en-US" dirty="0"/>
                  <a:t>其中</a:t>
                </a:r>
                <a:endParaRPr lang="en-US" altLang="zh-CN" dirty="0"/>
              </a:p>
              <a:p>
                <a:pPr marL="0" indent="0">
                  <a:buClr>
                    <a:srgbClr val="094162"/>
                  </a:buClr>
                  <a:buNone/>
                </a:pPr>
                <a:endParaRPr lang="en-US" altLang="zh-CN" dirty="0"/>
              </a:p>
              <a:p>
                <a:pPr marL="514350" indent="-514350">
                  <a:lnSpc>
                    <a:spcPct val="100000"/>
                  </a:lnSpc>
                  <a:buClr>
                    <a:srgbClr val="094162"/>
                  </a:buClr>
                  <a:buFont typeface="+mj-lt"/>
                  <a:buAutoNum type="arabicPeriod" startAt="4"/>
                </a:pPr>
                <a:r>
                  <a:rPr lang="zh-CN" altLang="en-US" dirty="0"/>
                  <a:t>检查似然函数或者参数的值是否收敛，如果没有达到收敛条件，那么令                              ，重复第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步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Clr>
                    <a:srgbClr val="094162"/>
                  </a:buClr>
                  <a:buNone/>
                </a:pPr>
                <a:r>
                  <a:rPr lang="en-US" altLang="zh-CN" dirty="0"/>
                  <a:t>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425A0C7-2163-4967-AD50-E3076ABF3B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8" y="1147763"/>
                <a:ext cx="10745234" cy="5360613"/>
              </a:xfrm>
              <a:blipFill rotWithShape="0">
                <a:blip r:embed="rId3"/>
                <a:stretch>
                  <a:fillRect l="-1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BEC259-8108-4725-B810-0D6F4850DC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通用的</a:t>
            </a:r>
            <a:r>
              <a:rPr lang="en-US" altLang="zh-CN" dirty="0"/>
              <a:t>EM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DF5D08D-C299-4D87-93B7-91BA99A4B4F9}"/>
                  </a:ext>
                </a:extLst>
              </p:cNvPr>
              <p:cNvSpPr/>
              <p:nvPr/>
            </p:nvSpPr>
            <p:spPr>
              <a:xfrm>
                <a:off x="3475227" y="2386298"/>
                <a:ext cx="188635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l-GR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DF5D08D-C299-4D87-93B7-91BA99A4B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227" y="2386298"/>
                <a:ext cx="1886350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283ED0E-151D-4E1B-AB5F-4DA4F1C1A298}"/>
                  </a:ext>
                </a:extLst>
              </p:cNvPr>
              <p:cNvSpPr/>
              <p:nvPr/>
            </p:nvSpPr>
            <p:spPr>
              <a:xfrm>
                <a:off x="3755976" y="3581459"/>
                <a:ext cx="4350806" cy="762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𝒐𝒍𝒅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283ED0E-151D-4E1B-AB5F-4DA4F1C1A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76" y="3581459"/>
                <a:ext cx="4350806" cy="762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5479B64-23E0-42A1-A6E4-415A0F83C703}"/>
                  </a:ext>
                </a:extLst>
              </p:cNvPr>
              <p:cNvSpPr/>
              <p:nvPr/>
            </p:nvSpPr>
            <p:spPr>
              <a:xfrm>
                <a:off x="2580344" y="4626739"/>
                <a:ext cx="6254148" cy="635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𝒐𝒍𝒅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l-GR" altLang="zh-CN" sz="280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l-GR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5479B64-23E0-42A1-A6E4-415A0F83C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44" y="4626739"/>
                <a:ext cx="6254148" cy="6354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F23B3B7-1F98-40F9-AD17-68112243DDC5}"/>
                  </a:ext>
                </a:extLst>
              </p:cNvPr>
              <p:cNvSpPr/>
              <p:nvPr/>
            </p:nvSpPr>
            <p:spPr>
              <a:xfrm>
                <a:off x="1549552" y="5705441"/>
                <a:ext cx="2305503" cy="539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p>
                          </m:sSup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⟵</m:t>
                          </m:r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F23B3B7-1F98-40F9-AD17-68112243D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52" y="5705441"/>
                <a:ext cx="2305503" cy="539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3E5819-40C3-4166-AB84-3D78182B6C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968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58779" y="996043"/>
                <a:ext cx="10833099" cy="4978400"/>
              </a:xfrm>
            </p:spPr>
            <p:txBody>
              <a:bodyPr/>
              <a:lstStyle/>
              <a:p>
                <a:pPr marL="449263" indent="-449263">
                  <a:lnSpc>
                    <a:spcPct val="100000"/>
                  </a:lnSpc>
                </a:pPr>
                <a:r>
                  <a:rPr lang="zh-CN" altLang="en-US" dirty="0"/>
                  <a:t>对于完整数据的对数似然函数如下</a:t>
                </a:r>
                <a:endParaRPr lang="en-US" altLang="zh-CN" dirty="0"/>
              </a:p>
              <a:p>
                <a:pPr marL="449263" indent="-449263">
                  <a:lnSpc>
                    <a:spcPct val="100000"/>
                  </a:lnSpc>
                </a:pPr>
                <a:endParaRPr lang="en-US" altLang="zh-CN" dirty="0"/>
              </a:p>
              <a:p>
                <a:pPr marL="449263" indent="-449263"/>
                <a:endParaRPr lang="en-US" altLang="zh-CN" dirty="0"/>
              </a:p>
              <a:p>
                <a:pPr marL="449263" indent="-449263">
                  <a:lnSpc>
                    <a:spcPct val="100000"/>
                  </a:lnSpc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和不完整数据的对数似然函数对比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altLang="zh-CN" sz="2600" dirty="0">
                  <a:cs typeface="Times New Roman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:endParaRPr lang="en-US" altLang="zh-CN" sz="2600" dirty="0">
                  <a:cs typeface="Times New Roman" pitchFamily="18" charset="0"/>
                </a:endParaRPr>
              </a:p>
              <a:p>
                <a:pPr marL="914400" lvl="1" indent="-457200">
                  <a:spcBef>
                    <a:spcPts val="1800"/>
                  </a:spcBef>
                  <a:buFont typeface="Wingdings" pitchFamily="2" charset="2"/>
                  <a:buChar char="l"/>
                </a:pPr>
                <a:r>
                  <a:rPr lang="zh-CN" altLang="en-US" sz="2400" dirty="0">
                    <a:cs typeface="Times New Roman" pitchFamily="18" charset="0"/>
                  </a:rPr>
                  <a:t>注意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cs typeface="Times New Roman" pitchFamily="18" charset="0"/>
                  </a:rPr>
                  <a:t> </a:t>
                </a:r>
                <a:r>
                  <a:rPr lang="zh-CN" altLang="en-US" sz="2400" dirty="0">
                    <a:cs typeface="Times New Roman" pitchFamily="18" charset="0"/>
                  </a:rPr>
                  <a:t>在完整数据似然函数</a:t>
                </a:r>
                <a:r>
                  <a:rPr lang="zh-CN" altLang="en-US" sz="2400" dirty="0"/>
                  <a:t>中解耦合，存在</a:t>
                </a:r>
                <a:r>
                  <a:rPr lang="zh-CN" altLang="en-US" sz="2400" dirty="0">
                    <a:cs typeface="Times New Roman" pitchFamily="18" charset="0"/>
                  </a:rPr>
                  <a:t>平凡的封闭解</a:t>
                </a:r>
                <a:endParaRPr lang="en-US" altLang="zh-CN" sz="2400" dirty="0">
                  <a:cs typeface="Times New Roman" pitchFamily="18" charset="0"/>
                </a:endParaRPr>
              </a:p>
              <a:p>
                <a:pPr marL="449263" indent="-449263">
                  <a:lnSpc>
                    <a:spcPct val="100000"/>
                  </a:lnSpc>
                </a:pPr>
                <a:endParaRPr lang="zh-CN" altLang="en-US" dirty="0"/>
              </a:p>
              <a:p>
                <a:pPr marL="449263" indent="-449263">
                  <a:lnSpc>
                    <a:spcPct val="100000"/>
                  </a:lnSpc>
                </a:pPr>
                <a:r>
                  <a:rPr lang="zh-CN" altLang="en-US" dirty="0"/>
                  <a:t>完整数据对数似然的期望（即对数边际似然）如下</a:t>
                </a:r>
                <a:endParaRPr lang="en-US" altLang="zh-CN" dirty="0"/>
              </a:p>
              <a:p>
                <a:endParaRPr lang="zh-CN" altLang="en-US" sz="26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58779" y="996043"/>
                <a:ext cx="10833099" cy="4978400"/>
              </a:xfrm>
              <a:blipFill>
                <a:blip r:embed="rId3"/>
                <a:stretch>
                  <a:fillRect l="-900" t="-1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高斯混合模型回顾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69DA2AC-302C-4C67-8D47-8370792C109A}"/>
                  </a:ext>
                </a:extLst>
              </p:cNvPr>
              <p:cNvSpPr/>
              <p:nvPr/>
            </p:nvSpPr>
            <p:spPr>
              <a:xfrm>
                <a:off x="188934" y="1519201"/>
                <a:ext cx="12012391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l-GR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e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</m:e>
                          </m:d>
                        </m:e>
                      </m:func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l-GR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e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l-GR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{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𝑙𝑜𝑔𝑁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)}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69DA2AC-302C-4C67-8D47-8370792C1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4" y="1519201"/>
                <a:ext cx="12012391" cy="84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44691EF-9413-4F01-9F7F-1B5FF5551DA4}"/>
                  </a:ext>
                </a:extLst>
              </p:cNvPr>
              <p:cNvSpPr/>
              <p:nvPr/>
            </p:nvSpPr>
            <p:spPr>
              <a:xfrm>
                <a:off x="2478840" y="2769640"/>
                <a:ext cx="7561227" cy="1271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l-GR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l-GR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𝜮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zh-CN" alt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altLang="zh-CN" sz="24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44691EF-9413-4F01-9F7F-1B5FF5551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840" y="2769640"/>
                <a:ext cx="7561227" cy="127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61E069-4123-4845-8A9B-C22D8D8D94FC}"/>
                  </a:ext>
                </a:extLst>
              </p:cNvPr>
              <p:cNvSpPr/>
              <p:nvPr/>
            </p:nvSpPr>
            <p:spPr>
              <a:xfrm>
                <a:off x="1413443" y="5151937"/>
                <a:ext cx="9939324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𝑍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{</m:t>
                      </m:r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l-GR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e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}</m:t>
                      </m:r>
                      <m:r>
                        <a:rPr lang="en-US" altLang="zh-CN" sz="2400" b="0" i="0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𝔼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]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{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𝑙𝑜𝑔𝑁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)}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61E069-4123-4845-8A9B-C22D8D8D9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443" y="5151937"/>
                <a:ext cx="9939324" cy="84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8B62C2-9789-4072-B172-123A5DA93C4A}"/>
                  </a:ext>
                </a:extLst>
              </p:cNvPr>
              <p:cNvSpPr/>
              <p:nvPr/>
            </p:nvSpPr>
            <p:spPr>
              <a:xfrm>
                <a:off x="4671693" y="5952513"/>
                <a:ext cx="6615337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𝛾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{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𝑙𝑜𝑔𝑁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)}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8B62C2-9789-4072-B172-123A5DA93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93" y="5952513"/>
                <a:ext cx="6615337" cy="84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06A5FE-923A-499B-A4D9-AB7DAF2749F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6470278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066800" y="1231900"/>
            <a:ext cx="10464800" cy="5397499"/>
          </a:xfrm>
        </p:spPr>
        <p:txBody>
          <a:bodyPr/>
          <a:lstStyle/>
          <a:p>
            <a:pPr marL="449263" indent="-449263"/>
            <a:r>
              <a:rPr lang="en-US" altLang="zh-CN" sz="2600" dirty="0">
                <a:cs typeface="Times New Roman" pitchFamily="18" charset="0"/>
              </a:rPr>
              <a:t>EM</a:t>
            </a:r>
            <a:r>
              <a:rPr lang="zh-CN" altLang="en-US" sz="2600" dirty="0">
                <a:cs typeface="Times New Roman" pitchFamily="18" charset="0"/>
              </a:rPr>
              <a:t>算法是一种</a:t>
            </a:r>
            <a:r>
              <a:rPr lang="zh-CN" altLang="en-US" dirty="0"/>
              <a:t>寻找含有隐变量的概率模型的</a:t>
            </a:r>
            <a:r>
              <a:rPr lang="zh-CN" altLang="en-US" sz="2600" dirty="0">
                <a:cs typeface="Times New Roman" pitchFamily="18" charset="0"/>
              </a:rPr>
              <a:t>最大似然</a:t>
            </a:r>
            <a:r>
              <a:rPr lang="zh-CN" altLang="en-US" dirty="0"/>
              <a:t>解的通用技术</a:t>
            </a:r>
            <a:endParaRPr lang="en-US" altLang="zh-CN" sz="2600" dirty="0">
              <a:cs typeface="Times New Roman" pitchFamily="18" charset="0"/>
            </a:endParaRPr>
          </a:p>
          <a:p>
            <a:pPr marL="449263" indent="-449263"/>
            <a:r>
              <a:rPr lang="zh-CN" altLang="en-US" sz="2600" b="1" dirty="0">
                <a:solidFill>
                  <a:srgbClr val="C00000"/>
                </a:solidFill>
                <a:cs typeface="Times New Roman" pitchFamily="18" charset="0"/>
              </a:rPr>
              <a:t>为什么我们通过这种启发式的方式推导出来的</a:t>
            </a:r>
            <a:r>
              <a:rPr lang="en-US" altLang="zh-CN" sz="2600" b="1" dirty="0">
                <a:solidFill>
                  <a:srgbClr val="C00000"/>
                </a:solidFill>
                <a:cs typeface="Times New Roman" pitchFamily="18" charset="0"/>
              </a:rPr>
              <a:t>EM</a:t>
            </a:r>
            <a:r>
              <a:rPr lang="zh-CN" altLang="en-US" sz="2600" b="1" dirty="0">
                <a:solidFill>
                  <a:srgbClr val="C00000"/>
                </a:solidFill>
                <a:cs typeface="Times New Roman" pitchFamily="18" charset="0"/>
              </a:rPr>
              <a:t>算法，它确实是在最大化似然函数？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449263" indent="-449263"/>
            <a:endParaRPr lang="en-US" altLang="zh-CN" sz="2600" dirty="0"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447714" cy="392112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通用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2F3E5FF-0881-406A-A7B6-E05ED199A369}"/>
                  </a:ext>
                </a:extLst>
              </p:cNvPr>
              <p:cNvSpPr/>
              <p:nvPr/>
            </p:nvSpPr>
            <p:spPr>
              <a:xfrm>
                <a:off x="1829621" y="4239483"/>
                <a:ext cx="3753015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𝒐𝒍𝒅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2F3E5FF-0881-406A-A7B6-E05ED199A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21" y="4239483"/>
                <a:ext cx="3753015" cy="666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B02B37E-A402-4920-925C-3912B7789A0C}"/>
                  </a:ext>
                </a:extLst>
              </p:cNvPr>
              <p:cNvSpPr/>
              <p:nvPr/>
            </p:nvSpPr>
            <p:spPr>
              <a:xfrm>
                <a:off x="7335945" y="4271788"/>
                <a:ext cx="2864887" cy="6400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B02B37E-A402-4920-925C-3912B7789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945" y="4271788"/>
                <a:ext cx="2864887" cy="640047"/>
              </a:xfrm>
              <a:prstGeom prst="rect">
                <a:avLst/>
              </a:prstGeom>
              <a:blipFill>
                <a:blip r:embed="rId4"/>
                <a:stretch>
                  <a:fillRect b="-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6C6A99FC-B44D-4C46-BFBC-FAB51CB7EC3C}"/>
              </a:ext>
            </a:extLst>
          </p:cNvPr>
          <p:cNvSpPr/>
          <p:nvPr/>
        </p:nvSpPr>
        <p:spPr bwMode="auto">
          <a:xfrm>
            <a:off x="6005177" y="4271788"/>
            <a:ext cx="863456" cy="459700"/>
          </a:xfrm>
          <a:prstGeom prst="rightArrow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AEA2F6-E633-43E1-AD7C-750368147A24}"/>
              </a:ext>
            </a:extLst>
          </p:cNvPr>
          <p:cNvSpPr txBox="1"/>
          <p:nvPr/>
        </p:nvSpPr>
        <p:spPr>
          <a:xfrm>
            <a:off x="2733472" y="51264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最大化边际似然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664DC9-DA59-49D3-A1DF-2DEE9E35AF32}"/>
              </a:ext>
            </a:extLst>
          </p:cNvPr>
          <p:cNvSpPr txBox="1"/>
          <p:nvPr/>
        </p:nvSpPr>
        <p:spPr>
          <a:xfrm>
            <a:off x="8373979" y="51264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最大化似然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4405F1D-BA8D-4CD9-818B-C4C804F330A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17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447714" cy="392112"/>
          </a:xfrm>
        </p:spPr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算法收敛性保证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1257" y="993341"/>
                <a:ext cx="10616118" cy="3474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对于任意的分布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q(</a:t>
                </a:r>
                <a:r>
                  <a:rPr lang="en-US" altLang="zh-CN" sz="2600" b="1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Z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), 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下列的分解成立</a:t>
                </a:r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latin typeface="+mn-lt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600" b="0" i="0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600" b="1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𝑿</m:t>
                              </m:r>
                            </m:e>
                            <m:e>
                              <m:r>
                                <a:rPr lang="zh-CN" altLang="en-US" sz="2600" b="1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=</m:t>
                          </m:r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altLang="zh-CN" sz="2600" b="0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0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𝑞</m:t>
                              </m:r>
                              <m:r>
                                <a:rPr lang="en-US" altLang="zh-CN" sz="2600" b="0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zh-CN" altLang="en-US" sz="2600" b="1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+</m:t>
                          </m:r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𝐾𝐿</m:t>
                          </m:r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𝑞</m:t>
                          </m:r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||</m:t>
                          </m:r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latin typeface="+mn-lt"/>
                  <a:cs typeface="Times New Roman" pitchFamily="18" charset="0"/>
                </a:endParaRPr>
              </a:p>
              <a:p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其中</a:t>
                </a:r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latin typeface="+mn-lt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𝑞</m:t>
                          </m:r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zh-CN" altLang="en-US" sz="2600" b="1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6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600" b="1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𝒁</m:t>
                              </m:r>
                            </m:e>
                          </m:d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𝑙𝑛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600" b="0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𝑿</m:t>
                                  </m:r>
                                  <m:r>
                                    <a:rPr lang="en-US" altLang="zh-CN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𝒁</m:t>
                                  </m:r>
                                  <m:r>
                                    <a:rPr lang="en-US" altLang="zh-CN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|</m:t>
                                  </m:r>
                                  <m:r>
                                    <a:rPr lang="zh-CN" altLang="en-US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𝑞</m:t>
                                  </m:r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𝒁</m:t>
                                  </m:r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latin typeface="+mn-lt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𝐾𝐿</m:t>
                      </m:r>
                      <m:r>
                        <a:rPr lang="en-US" altLang="zh-CN" sz="26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CN" sz="26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𝑞</m:t>
                      </m:r>
                      <m:r>
                        <a:rPr lang="en-US" altLang="zh-CN" sz="26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6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600" b="1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600" b="1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𝒁</m:t>
                              </m:r>
                            </m:e>
                          </m:d>
                          <m:r>
                            <a:rPr lang="en-US" altLang="zh-CN" sz="26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𝑙𝑛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600" b="0" i="1" smtClean="0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𝒁</m:t>
                                  </m:r>
                                  <m:r>
                                    <a:rPr lang="en-US" altLang="zh-CN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𝑿</m:t>
                                  </m:r>
                                  <m:r>
                                    <a:rPr lang="en-US" altLang="zh-CN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𝜽</m:t>
                                  </m:r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𝑞</m:t>
                                  </m:r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600" b="1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𝒁</m:t>
                                  </m:r>
                                  <m:r>
                                    <a:rPr lang="en-US" altLang="zh-CN" sz="26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600" dirty="0">
                  <a:solidFill>
                    <a:schemeClr val="accent5">
                      <a:lumMod val="25000"/>
                    </a:schemeClr>
                  </a:solidFill>
                  <a:latin typeface="+mn-lt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57" y="993341"/>
                <a:ext cx="10616118" cy="3474284"/>
              </a:xfrm>
              <a:prstGeom prst="rect">
                <a:avLst/>
              </a:prstGeom>
              <a:blipFill>
                <a:blip r:embed="rId2"/>
                <a:stretch>
                  <a:fillRect l="-1033" t="-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48548" y="5234044"/>
                <a:ext cx="596881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KL(q||p)≥0, 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ℒ</m:t>
                    </m:r>
                    <m:r>
                      <a:rPr lang="en-US" altLang="zh-CN" sz="26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6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𝑞</m:t>
                    </m:r>
                    <m:r>
                      <a:rPr lang="en-US" altLang="zh-CN" sz="26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l-GR" altLang="zh-CN" sz="2600" b="1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𝜽</m:t>
                    </m:r>
                    <m:r>
                      <a:rPr lang="en-US" altLang="zh-CN" sz="26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 </a:t>
                </a:r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6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sz="26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𝑃</m:t>
                        </m:r>
                        <m:r>
                          <a:rPr lang="en-US" altLang="zh-CN" sz="26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600" b="1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𝑿</m:t>
                        </m:r>
                        <m:r>
                          <a:rPr lang="en-US" altLang="zh-CN" sz="2600" b="1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r>
                          <a:rPr lang="el-GR" altLang="zh-CN" sz="2600" b="1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𝜽</m:t>
                        </m:r>
                        <m:r>
                          <a:rPr lang="en-US" altLang="zh-CN" sz="2600" b="0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的下界</a:t>
                </a:r>
                <a:r>
                  <a:rPr lang="en-US" altLang="zh-CN" sz="260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  </a:t>
                </a:r>
                <a:endParaRPr lang="zh-CN" altLang="en-US" sz="2600" dirty="0">
                  <a:solidFill>
                    <a:schemeClr val="accent5">
                      <a:lumMod val="25000"/>
                    </a:schemeClr>
                  </a:solidFill>
                  <a:latin typeface="+mn-lt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548" y="5234044"/>
                <a:ext cx="5968813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839" t="-16250" b="-3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058635" y="5095872"/>
            <a:ext cx="10026518" cy="7687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232583" y="1494972"/>
            <a:ext cx="4700106" cy="542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80828" y="2404902"/>
            <a:ext cx="2976938" cy="222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E65360-FAED-474E-A979-E5D4770ED64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0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447714" cy="392112"/>
          </a:xfrm>
        </p:spPr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算法收敛性保证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45" y="1551159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E </a:t>
            </a:r>
            <a:r>
              <a:rPr lang="zh-CN" altLang="en-US" sz="2400" dirty="0">
                <a:solidFill>
                  <a:srgbClr val="C00000"/>
                </a:solidFill>
              </a:rPr>
              <a:t>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434" y="4253030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M </a:t>
            </a:r>
            <a:r>
              <a:rPr lang="zh-CN" altLang="en-US" sz="2400" dirty="0">
                <a:solidFill>
                  <a:srgbClr val="C00000"/>
                </a:solidFill>
              </a:rPr>
              <a:t>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1"/>
              <p:cNvSpPr txBox="1">
                <a:spLocks/>
              </p:cNvSpPr>
              <p:nvPr/>
            </p:nvSpPr>
            <p:spPr>
              <a:xfrm>
                <a:off x="1132930" y="1041401"/>
                <a:ext cx="8605430" cy="4381498"/>
              </a:xfrm>
              <a:prstGeom prst="rect">
                <a:avLst/>
              </a:prstGeom>
            </p:spPr>
            <p:txBody>
              <a:bodyPr/>
              <a:lstStyle/>
              <a:p>
                <a:pPr marL="457200" lvl="0" indent="-457200">
                  <a:lnSpc>
                    <a:spcPct val="9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600" kern="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针对一个自由形式的</a:t>
                </a:r>
                <a14:m>
                  <m:oMath xmlns:m="http://schemas.openxmlformats.org/officeDocument/2006/math">
                    <m:r>
                      <a:rPr lang="en-US" altLang="zh-CN" sz="2600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𝑞</m:t>
                    </m:r>
                    <m:r>
                      <a:rPr lang="en-US" altLang="zh-CN" sz="2600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zh-CN" altLang="en-US" sz="2600" kern="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分布，</a:t>
                </a:r>
                <a:r>
                  <a:rPr kumimoji="0" lang="zh-CN" alt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25000"/>
                      </a:schemeClr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itchFamily="18" charset="0"/>
                  </a:rPr>
                  <a:t>如果我们最大化</a:t>
                </a:r>
                <a14:m>
                  <m:oMath xmlns:m="http://schemas.openxmlformats.org/officeDocument/2006/math">
                    <m:r>
                      <a:rPr lang="en-US" altLang="zh-CN" sz="2600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ℒ</m:t>
                    </m:r>
                    <m:r>
                      <a:rPr lang="en-US" altLang="zh-CN" sz="2600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600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𝑞</m:t>
                    </m:r>
                    <m:r>
                      <a:rPr lang="en-US" altLang="zh-CN" sz="2600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l-GR" altLang="zh-CN" sz="2600" b="1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𝜽</m:t>
                    </m:r>
                    <m:r>
                      <a:rPr lang="en-US" altLang="zh-CN" sz="2600" i="1" ker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sz="2600" kern="0" dirty="0">
                  <a:solidFill>
                    <a:schemeClr val="accent5">
                      <a:lumMod val="25000"/>
                    </a:schemeClr>
                  </a:solidFill>
                  <a:latin typeface="+mn-lt"/>
                  <a:ea typeface="+mj-ea"/>
                  <a:cs typeface="Times New Roman" pitchFamily="18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zh-CN" sz="2600" kern="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ea typeface="+mj-ea"/>
                    <a:cs typeface="Times New Roman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2600" b="0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𝑞</m:t>
                    </m:r>
                    <m:r>
                      <a:rPr lang="en-US" altLang="zh-CN" sz="2600" b="0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(</m:t>
                    </m:r>
                    <m:r>
                      <a:rPr lang="en-US" altLang="zh-CN" sz="2600" b="1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𝒁</m:t>
                    </m:r>
                    <m:r>
                      <a:rPr lang="en-US" altLang="zh-CN" sz="2600" b="0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)=</m:t>
                    </m:r>
                    <m:r>
                      <a:rPr lang="en-US" altLang="zh-CN" sz="2600" b="0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𝑃</m:t>
                    </m:r>
                    <m:r>
                      <a:rPr lang="en-US" altLang="zh-CN" sz="2600" b="0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(</m:t>
                    </m:r>
                    <m:r>
                      <a:rPr lang="en-US" altLang="zh-CN" sz="2600" b="1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𝒁</m:t>
                    </m:r>
                    <m:r>
                      <a:rPr lang="en-US" altLang="zh-CN" sz="2600" b="1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|</m:t>
                    </m:r>
                    <m:r>
                      <a:rPr lang="en-US" altLang="zh-CN" sz="2600" b="1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𝑿</m:t>
                    </m:r>
                    <m:r>
                      <a:rPr lang="en-US" altLang="zh-CN" sz="2600" b="0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𝒐𝒍𝒅</m:t>
                        </m:r>
                      </m:sup>
                    </m:sSup>
                    <m:r>
                      <a:rPr lang="en-US" altLang="zh-CN" sz="2600" b="0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sz="2600" kern="0" dirty="0">
                  <a:solidFill>
                    <a:srgbClr val="09405E"/>
                  </a:solidFill>
                  <a:latin typeface="+mn-lt"/>
                  <a:ea typeface="+mj-ea"/>
                  <a:cs typeface="Times New Roman" pitchFamily="18" charset="0"/>
                </a:endParaRPr>
              </a:p>
              <a:p>
                <a:pPr marR="0" lvl="0" indent="449263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600" kern="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ea typeface="+mj-ea"/>
                    <a:cs typeface="Times New Roman" pitchFamily="18" charset="0"/>
                  </a:rPr>
                  <a:t>这就正好得到了真正的后验分布</a:t>
                </a:r>
              </a:p>
              <a:p>
                <a:pPr marR="0" lvl="0" indent="449263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2600" kern="0" dirty="0">
                  <a:solidFill>
                    <a:schemeClr val="accent5">
                      <a:lumMod val="25000"/>
                    </a:schemeClr>
                  </a:solidFill>
                  <a:latin typeface="+mn-lt"/>
                  <a:ea typeface="+mj-ea"/>
                  <a:cs typeface="Times New Roman" pitchFamily="18" charset="0"/>
                </a:endParaRPr>
              </a:p>
              <a:p>
                <a:pPr marL="457200" lvl="0" indent="-457200">
                  <a:lnSpc>
                    <a:spcPct val="9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600" kern="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这时候，原来的下界成为</a:t>
                </a:r>
                <a:endParaRPr lang="en-US" altLang="zh-CN" sz="2600" kern="0" dirty="0">
                  <a:solidFill>
                    <a:schemeClr val="accent5">
                      <a:lumMod val="25000"/>
                    </a:schemeClr>
                  </a:solidFill>
                  <a:latin typeface="+mn-lt"/>
                  <a:ea typeface="+mj-ea"/>
                  <a:cs typeface="Times New Roman" pitchFamily="18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zh-CN" sz="2600" kern="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ea typeface="+mj-ea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800" b="0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2800" b="0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800" b="0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𝑞</m:t>
                        </m:r>
                        <m:r>
                          <a:rPr lang="en-US" altLang="zh-CN" sz="2800" b="0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,</m:t>
                        </m:r>
                        <m:r>
                          <a:rPr lang="el-GR" altLang="zh-CN" sz="2800" b="1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800" b="0" i="1" kern="0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+mj-ea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b="0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b="0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sz="2800" b="0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b="1" i="1" kern="0" smtClea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kern="0" smtClea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itchFamily="18" charset="0"/>
                              </a:rPr>
                              <m:t>𝒁</m:t>
                            </m:r>
                          </m:e>
                          <m:e>
                            <m:r>
                              <a:rPr lang="en-US" altLang="zh-CN" sz="2800" b="1" i="1" kern="0" smtClea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itchFamily="18" charset="0"/>
                              </a:rPr>
                              <m:t>𝑿</m:t>
                            </m:r>
                            <m:r>
                              <a:rPr lang="en-US" altLang="zh-CN" sz="2800" b="1" i="1" kern="0" smtClea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800" b="1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𝒐𝒍𝒅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800" b="0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𝑙𝑛</m:t>
                        </m:r>
                      </m:e>
                    </m:nary>
                    <m:f>
                      <m:fPr>
                        <m:ctrlPr>
                          <a:rPr lang="en-US" altLang="zh-CN" sz="2800" b="0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2800" b="0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𝑃</m:t>
                        </m:r>
                        <m:r>
                          <a:rPr lang="en-US" altLang="zh-CN" sz="2800" b="0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800" b="1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𝑿</m:t>
                        </m:r>
                        <m:r>
                          <a:rPr lang="en-US" altLang="zh-CN" sz="2800" b="1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800" b="1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𝒁</m:t>
                        </m:r>
                        <m:r>
                          <a:rPr lang="en-US" altLang="zh-CN" sz="2800" b="1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|</m:t>
                        </m:r>
                        <m:r>
                          <a:rPr lang="el-GR" altLang="zh-CN" sz="2800" b="1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𝜽</m:t>
                        </m:r>
                        <m:r>
                          <a:rPr lang="en-US" altLang="zh-CN" sz="2800" b="0" i="1" kern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800" i="1" ker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kern="0" smtClea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𝑍</m:t>
                            </m:r>
                          </m:e>
                          <m:e>
                            <m:r>
                              <a:rPr lang="en-US" altLang="zh-CN" sz="2800" b="0" i="1" kern="0" smtClea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𝑋</m:t>
                            </m:r>
                            <m:r>
                              <a:rPr lang="en-US" altLang="zh-CN" sz="2800" i="1" kern="0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800" b="1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𝒐𝒍𝒅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altLang="zh-CN" sz="2600" kern="0" dirty="0">
                  <a:solidFill>
                    <a:schemeClr val="accent5">
                      <a:lumMod val="25000"/>
                    </a:schemeClr>
                  </a:solidFill>
                  <a:latin typeface="+mn-lt"/>
                  <a:ea typeface="+mj-ea"/>
                  <a:cs typeface="Times New Roman" pitchFamily="18" charset="0"/>
                </a:endParaRPr>
              </a:p>
              <a:p>
                <a:pPr marL="449263" lvl="0">
                  <a:lnSpc>
                    <a:spcPct val="150000"/>
                  </a:lnSpc>
                  <a:defRPr/>
                </a:pPr>
                <a:endParaRPr lang="en-US" altLang="zh-CN" sz="2600" kern="0" dirty="0">
                  <a:solidFill>
                    <a:schemeClr val="accent5">
                      <a:lumMod val="25000"/>
                    </a:schemeClr>
                  </a:solidFill>
                  <a:latin typeface="+mn-lt"/>
                  <a:cs typeface="Times New Roman" pitchFamily="18" charset="0"/>
                </a:endParaRPr>
              </a:p>
              <a:p>
                <a:pPr marL="449263" lvl="0">
                  <a:lnSpc>
                    <a:spcPct val="150000"/>
                  </a:lnSpc>
                  <a:defRPr/>
                </a:pPr>
                <a:r>
                  <a:rPr lang="en-US" altLang="zh-CN" sz="2600" kern="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L</a:t>
                </a:r>
                <a:r>
                  <a:rPr lang="zh-CN" altLang="en-US" sz="2600" kern="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作为</a:t>
                </a:r>
                <a:r>
                  <a:rPr lang="el-GR" altLang="zh-CN" sz="2600" kern="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θ</a:t>
                </a:r>
                <a:r>
                  <a:rPr lang="zh-CN" altLang="en-US" sz="2600" kern="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的函数正好是</a:t>
                </a:r>
                <a:r>
                  <a:rPr lang="zh-CN" altLang="en-US" sz="2600" b="1" kern="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边际似然函数</a:t>
                </a:r>
                <a:r>
                  <a:rPr lang="en-US" altLang="zh-CN" sz="2600" kern="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 </a:t>
                </a:r>
                <a:r>
                  <a:rPr lang="zh-CN" altLang="en-US" sz="2600" kern="0" dirty="0">
                    <a:solidFill>
                      <a:schemeClr val="accent5">
                        <a:lumMod val="25000"/>
                      </a:schemeClr>
                    </a:solidFill>
                    <a:latin typeface="+mn-lt"/>
                    <a:cs typeface="Times New Roman" pitchFamily="18" charset="0"/>
                  </a:rPr>
                  <a:t>（加上某个常数</a:t>
                </a:r>
                <a:r>
                  <a:rPr lang="zh-CN" altLang="en-US" sz="2600" kern="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）</a:t>
                </a:r>
                <a:endParaRPr lang="en-US" altLang="zh-CN" sz="2600" kern="0" dirty="0">
                  <a:solidFill>
                    <a:schemeClr val="accent5">
                      <a:lumMod val="25000"/>
                    </a:schemeClr>
                  </a:solidFill>
                  <a:latin typeface="+mn-lt"/>
                  <a:ea typeface="+mj-ea"/>
                  <a:cs typeface="Times New Roman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j-ea"/>
                  <a:cs typeface="+mj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7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30" y="1041401"/>
                <a:ext cx="8605430" cy="4381498"/>
              </a:xfrm>
              <a:prstGeom prst="rect">
                <a:avLst/>
              </a:prstGeom>
              <a:blipFill>
                <a:blip r:embed="rId3"/>
                <a:stretch>
                  <a:fillRect l="-1133" t="-2643" b="-16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CE980E1-D425-4362-811E-8D2ABDB000DB}"/>
                  </a:ext>
                </a:extLst>
              </p:cNvPr>
              <p:cNvSpPr/>
              <p:nvPr/>
            </p:nvSpPr>
            <p:spPr>
              <a:xfrm>
                <a:off x="4250789" y="4919715"/>
                <a:ext cx="3250826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9405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i="1">
                        <a:solidFill>
                          <a:srgbClr val="09405E"/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1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altLang="zh-CN" sz="2800" b="1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800" b="1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CN" sz="2800" b="1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</a:rPr>
                              <m:t>𝒐𝒍𝒅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9405E"/>
                    </a:solidFill>
                  </a:rPr>
                  <a:t>+ </a:t>
                </a:r>
                <a:r>
                  <a:rPr lang="en-US" altLang="zh-CN" sz="2800" dirty="0" err="1">
                    <a:solidFill>
                      <a:srgbClr val="09405E"/>
                    </a:solidFill>
                  </a:rPr>
                  <a:t>const</a:t>
                </a:r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CE980E1-D425-4362-811E-8D2ABDB00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789" y="4919715"/>
                <a:ext cx="3250826" cy="578685"/>
              </a:xfrm>
              <a:prstGeom prst="rect">
                <a:avLst/>
              </a:prstGeom>
              <a:blipFill>
                <a:blip r:embed="rId4"/>
                <a:stretch>
                  <a:fillRect t="-4211" r="-2809" b="-2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A38D8D0D-D4A3-4DE5-B6E1-4003C272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08185" y="1551159"/>
            <a:ext cx="3283815" cy="1770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7648A87-11D4-4B73-9D92-2DB50A60B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69833" y="3536244"/>
            <a:ext cx="2583833" cy="2197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58D122-C6D8-428E-926D-266CBB8498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447714" cy="392112"/>
          </a:xfrm>
        </p:spPr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算法收敛性保证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69156" y="1024566"/>
                <a:ext cx="6553684" cy="4918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𝑿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𝑞</m:t>
                          </m:r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𝐾𝐿</m:t>
                      </m:r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𝑞</m:t>
                      </m:r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||</m:t>
                      </m:r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𝑝</m:t>
                      </m:r>
                      <m:r>
                        <a:rPr lang="en-US" altLang="zh-CN" sz="2800" i="1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altLang="zh-CN" sz="3200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𝑃</m:t>
                              </m:r>
                              <m:r>
                                <a:rPr lang="en-US" altLang="zh-CN" sz="3200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𝒁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𝑿</m:t>
                              </m:r>
                              <m:r>
                                <a:rPr lang="en-US" altLang="zh-CN" sz="3200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3200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3200" kern="0" dirty="0">
                                  <a:solidFill>
                                    <a:srgbClr val="09405E"/>
                                  </a:solidFill>
                                  <a:cs typeface="Times New Roman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3200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altLang="zh-CN" sz="3200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𝒁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altLang="zh-CN" sz="3200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sz="3200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altLang="zh-CN" sz="3200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𝑃</m:t>
                              </m:r>
                              <m:r>
                                <a:rPr lang="en-US" altLang="zh-CN" sz="3200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(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𝒁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|</m:t>
                              </m:r>
                              <m:r>
                                <a:rPr lang="en-US" altLang="zh-CN" sz="3200" b="1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𝑿</m:t>
                              </m:r>
                              <m:r>
                                <a:rPr lang="en-US" altLang="zh-CN" sz="3200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3200" i="1" ker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𝒁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3200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altLang="zh-CN" sz="3200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𝒁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sz="3200" b="1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altLang="zh-CN" sz="3200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sz="3200" i="1" kern="0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𝑿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156" y="1024566"/>
                <a:ext cx="6553684" cy="4918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0DDBB4-8FD3-4FF1-9706-8512FEFB136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798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82563"/>
            <a:ext cx="9447714" cy="392112"/>
          </a:xfrm>
        </p:spPr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0584" y="1621287"/>
            <a:ext cx="80676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280DC8D-5881-4399-92A4-2048690C758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3424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49" y="1316863"/>
            <a:ext cx="2269067" cy="2197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27" y="1340100"/>
            <a:ext cx="2201333" cy="2150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22" y="1340100"/>
            <a:ext cx="2167467" cy="2137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657" y="4108930"/>
            <a:ext cx="2116667" cy="2184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850" y="4117380"/>
            <a:ext cx="2184400" cy="2175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776" y="4117380"/>
            <a:ext cx="2133600" cy="2142075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D93345B-EED9-490C-9551-148AB053EDC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17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34BA35-029F-4898-A9A1-DD4D5C96D8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717990" cy="392112"/>
          </a:xfrm>
        </p:spPr>
        <p:txBody>
          <a:bodyPr/>
          <a:lstStyle/>
          <a:p>
            <a:r>
              <a:rPr lang="zh-CN" altLang="en-US" dirty="0"/>
              <a:t>簇的概念并不明确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BC90D6-05C8-488C-B773-B86A36D3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60" y="1429784"/>
            <a:ext cx="8587708" cy="42799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77349F1-55BC-447A-946A-C12853370574}"/>
              </a:ext>
            </a:extLst>
          </p:cNvPr>
          <p:cNvSpPr/>
          <p:nvPr/>
        </p:nvSpPr>
        <p:spPr bwMode="auto">
          <a:xfrm>
            <a:off x="1855568" y="4039762"/>
            <a:ext cx="3734382" cy="167000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AA5D7B-F177-4F2A-98D5-C8E28B9F52C0}"/>
              </a:ext>
            </a:extLst>
          </p:cNvPr>
          <p:cNvSpPr/>
          <p:nvPr/>
        </p:nvSpPr>
        <p:spPr bwMode="auto">
          <a:xfrm>
            <a:off x="6191075" y="1828800"/>
            <a:ext cx="3811484" cy="3790804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8134" name="Picture 6" descr="Image result for clustering funny">
            <a:extLst>
              <a:ext uri="{FF2B5EF4-FFF2-40B4-BE49-F238E27FC236}">
                <a16:creationId xmlns:a16="http://schemas.microsoft.com/office/drawing/2014/main" id="{C0FA75F5-77E0-424F-A2C1-06DEFA84E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5" r="21530" b="65116"/>
          <a:stretch/>
        </p:blipFill>
        <p:spPr bwMode="auto">
          <a:xfrm>
            <a:off x="4633405" y="896727"/>
            <a:ext cx="3115339" cy="106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075A3F-54FC-4B95-90F0-54D64B885BD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2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实际问题 </a:t>
            </a:r>
            <a:r>
              <a:rPr lang="en-US" altLang="zh-CN" dirty="0"/>
              <a:t>—</a:t>
            </a:r>
            <a:r>
              <a:rPr lang="zh-CN" altLang="en-US" dirty="0"/>
              <a:t> 两硬币模型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0AF4C8-4EFA-C24D-BA8D-C18ADD1BB0EE}"/>
                  </a:ext>
                </a:extLst>
              </p:cNvPr>
              <p:cNvSpPr/>
              <p:nvPr/>
            </p:nvSpPr>
            <p:spPr>
              <a:xfrm>
                <a:off x="529538" y="919653"/>
                <a:ext cx="11132924" cy="27061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假设有</a:t>
                </a:r>
                <a:r>
                  <a:rPr lang="en-US" altLang="zh-CN" sz="24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枚硬币，分别记为</a:t>
                </a:r>
                <a:r>
                  <a:rPr lang="en-US" altLang="zh-CN" sz="24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我们以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𝛑</m:t>
                    </m:r>
                  </m:oMath>
                </a14:m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的概率选择</a:t>
                </a:r>
                <a:r>
                  <a:rPr lang="en-US" altLang="zh-CN" sz="24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以</a:t>
                </a:r>
                <a:r>
                  <a:rPr lang="en-US" altLang="zh-CN" sz="24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1-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𝛑</m:t>
                    </m:r>
                  </m:oMath>
                </a14:m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的概率选择</a:t>
                </a:r>
                <a:r>
                  <a:rPr lang="en-US" altLang="zh-CN" sz="24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这些硬币正面出现的概率分别是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。掷选出的硬币，记正面出现为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，掷反面出现记作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，独立地重复进行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次试验，观测结果如下：</a:t>
                </a:r>
              </a:p>
              <a:p>
                <a:pPr algn="ctr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endParaRPr lang="zh-CN" altLang="zh-CN" sz="2400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假设只能观测到掷硬币的结果，不能观测掷硬币的过程（掷哪一枚硬币），问如何估计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𝛑</m:t>
                    </m:r>
                    <m:r>
                      <a:rPr lang="en-US" altLang="zh-CN" sz="2400" kern="1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zh-CN" sz="2400" kern="1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和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zh-CN" sz="2400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0AF4C8-4EFA-C24D-BA8D-C18ADD1BB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38" y="919653"/>
                <a:ext cx="11132924" cy="2706190"/>
              </a:xfrm>
              <a:prstGeom prst="rect">
                <a:avLst/>
              </a:prstGeom>
              <a:blipFill>
                <a:blip r:embed="rId2"/>
                <a:stretch>
                  <a:fillRect l="-821" t="-1121" r="-766" b="-33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C94B30F-893E-3140-944C-BB0DDE264565}"/>
                  </a:ext>
                </a:extLst>
              </p:cNvPr>
              <p:cNvSpPr/>
              <p:nvPr/>
            </p:nvSpPr>
            <p:spPr>
              <a:xfrm>
                <a:off x="451716" y="3813402"/>
                <a:ext cx="11132924" cy="2937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+mn-ea"/>
                    <a:ea typeface="+mn-ea"/>
                  </a:rPr>
                  <a:t>两</a:t>
                </a:r>
                <a:r>
                  <a:rPr lang="zh-CN" altLang="zh-CN" sz="2400" dirty="0">
                    <a:latin typeface="+mn-ea"/>
                    <a:ea typeface="+mn-ea"/>
                  </a:rPr>
                  <a:t>硬币模型可以写作</a:t>
                </a:r>
              </a:p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400" dirty="0">
                    <a:latin typeface="+mn-ea"/>
                    <a:ea typeface="+mn-ea"/>
                  </a:rPr>
                  <a:t>p(x|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𝜃</m:t>
                    </m:r>
                  </m:oMath>
                </a14:m>
                <a:r>
                  <a:rPr lang="en-US" altLang="zh-CN" sz="2400" dirty="0">
                    <a:latin typeface="+mn-ea"/>
                    <a:ea typeface="+mn-ea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𝜃</m:t>
                            </m:r>
                          </m:e>
                        </m:d>
                      </m:e>
                    </m:nary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𝑧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zh-CN" altLang="zh-CN" sz="24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                         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+mn-ea"/>
                            </a:rPr>
                            <m:t>π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(1−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+mn-ea"/>
                        </a:rPr>
                        <m:t>+(1−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+mn-ea"/>
                        </a:rPr>
                        <m:t>π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1−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(1−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1−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zh-CN" sz="24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+mn-ea"/>
                    <a:ea typeface="+mn-ea"/>
                  </a:rPr>
                  <a:t>其中，</a:t>
                </a:r>
                <a:r>
                  <a:rPr lang="en-US" altLang="zh-CN" sz="2400" dirty="0">
                    <a:latin typeface="+mn-ea"/>
                    <a:ea typeface="+mn-ea"/>
                  </a:rPr>
                  <a:t>x</a:t>
                </a:r>
                <a:r>
                  <a:rPr lang="zh-CN" altLang="zh-CN" sz="2400" dirty="0">
                    <a:latin typeface="+mn-ea"/>
                    <a:ea typeface="+mn-ea"/>
                  </a:rPr>
                  <a:t>是观测变量，表示一次试验的观测结果是</a:t>
                </a:r>
                <a:r>
                  <a:rPr lang="en-US" altLang="zh-CN" sz="2400" dirty="0">
                    <a:latin typeface="+mn-ea"/>
                    <a:ea typeface="+mn-ea"/>
                  </a:rPr>
                  <a:t>1</a:t>
                </a:r>
                <a:r>
                  <a:rPr lang="zh-CN" altLang="zh-CN" sz="2400" dirty="0">
                    <a:latin typeface="+mn-ea"/>
                    <a:ea typeface="+mn-ea"/>
                  </a:rPr>
                  <a:t>或</a:t>
                </a:r>
                <a:r>
                  <a:rPr lang="en-US" altLang="zh-CN" sz="2400" dirty="0">
                    <a:latin typeface="+mn-ea"/>
                    <a:ea typeface="+mn-ea"/>
                  </a:rPr>
                  <a:t>0</a:t>
                </a:r>
                <a:r>
                  <a:rPr lang="zh-CN" altLang="zh-CN" sz="2400" dirty="0">
                    <a:latin typeface="+mn-ea"/>
                    <a:ea typeface="+mn-ea"/>
                  </a:rPr>
                  <a:t>；</a:t>
                </a:r>
                <a:endParaRPr lang="en-US" altLang="zh-CN" sz="24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+mn-ea"/>
                    <a:ea typeface="+mn-ea"/>
                  </a:rPr>
                  <a:t>      </a:t>
                </a:r>
                <a:r>
                  <a:rPr lang="zh-CN" altLang="zh-CN" sz="2400" dirty="0">
                    <a:latin typeface="+mn-ea"/>
                    <a:ea typeface="+mn-ea"/>
                  </a:rPr>
                  <a:t>随机变量</a:t>
                </a:r>
                <a:r>
                  <a:rPr lang="en-US" altLang="zh-CN" sz="2400" dirty="0">
                    <a:latin typeface="+mn-ea"/>
                    <a:ea typeface="+mn-ea"/>
                  </a:rPr>
                  <a:t>z</a:t>
                </a:r>
                <a:r>
                  <a:rPr lang="zh-CN" altLang="zh-CN" sz="2400" dirty="0">
                    <a:latin typeface="+mn-ea"/>
                    <a:ea typeface="+mn-ea"/>
                  </a:rPr>
                  <a:t>是隐变量</a:t>
                </a:r>
                <a:r>
                  <a:rPr lang="zh-CN" altLang="en-US" sz="2400" dirty="0">
                    <a:latin typeface="+mn-ea"/>
                    <a:ea typeface="+mn-ea"/>
                  </a:rPr>
                  <a:t>，不可观测</a:t>
                </a:r>
                <a:r>
                  <a:rPr lang="zh-CN" altLang="zh-CN" sz="2400" dirty="0">
                    <a:latin typeface="+mn-ea"/>
                    <a:ea typeface="+mn-ea"/>
                  </a:rPr>
                  <a:t>，表示掷的是哪一枚硬币；</a:t>
                </a:r>
                <a:endParaRPr lang="en-US" altLang="zh-CN" sz="24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+mn-ea"/>
                    <a:ea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π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𝑞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2400" dirty="0">
                    <a:latin typeface="+mn-ea"/>
                    <a:ea typeface="+mn-ea"/>
                  </a:rPr>
                  <a:t>是模型参数。</a:t>
                </a:r>
                <a:endParaRPr lang="en-US" altLang="zh-CN" sz="2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C94B30F-893E-3140-944C-BB0DDE264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16" y="3813402"/>
                <a:ext cx="11132924" cy="2937022"/>
              </a:xfrm>
              <a:prstGeom prst="rect">
                <a:avLst/>
              </a:prstGeom>
              <a:blipFill>
                <a:blip r:embed="rId3"/>
                <a:stretch>
                  <a:fillRect l="-821" t="-1455" b="-3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48D5F27-491E-4DAD-95FC-3A09ACE93A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99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36680A-C68C-4D63-B45A-BC3ACE728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实际问题 </a:t>
            </a:r>
            <a:r>
              <a:rPr lang="en-US" altLang="zh-CN" dirty="0"/>
              <a:t>—</a:t>
            </a:r>
            <a:r>
              <a:rPr lang="zh-CN" altLang="en-US" dirty="0"/>
              <a:t> 两硬币模型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3FDF92A-B229-4E2B-9494-40722A71566F}"/>
                  </a:ext>
                </a:extLst>
              </p:cNvPr>
              <p:cNvSpPr txBox="1"/>
              <p:nvPr/>
            </p:nvSpPr>
            <p:spPr>
              <a:xfrm>
                <a:off x="565825" y="1034339"/>
                <a:ext cx="11060349" cy="2459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zh-CN" sz="2400" dirty="0">
                    <a:latin typeface="+mn-ea"/>
                    <a:ea typeface="+mn-ea"/>
                  </a:rPr>
                  <a:t>将观测数据表示为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X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+mn-ea"/>
                    <a:ea typeface="+mn-ea"/>
                  </a:rPr>
                  <a:t>,</a:t>
                </a:r>
                <a:r>
                  <a:rPr lang="zh-CN" altLang="zh-CN" sz="2400" dirty="0">
                    <a:latin typeface="+mn-ea"/>
                    <a:ea typeface="+mn-ea"/>
                  </a:rPr>
                  <a:t>未观测数据表示为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Z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+mn-ea"/>
                    <a:ea typeface="+mn-ea"/>
                  </a:rPr>
                  <a:t>，</a:t>
                </a:r>
                <a:r>
                  <a:rPr lang="zh-CN" altLang="zh-CN" sz="2400" dirty="0">
                    <a:latin typeface="+mn-ea"/>
                    <a:ea typeface="+mn-ea"/>
                  </a:rPr>
                  <a:t>则观测数据的似然函数为</a:t>
                </a:r>
                <a:endParaRPr lang="en-US" altLang="zh-CN" sz="24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该问题无解析解，只有通过迭代的方法求解。</a:t>
                </a:r>
                <a:r>
                  <a:rPr lang="en-US" altLang="zh-CN" sz="2400" dirty="0"/>
                  <a:t>EM</a:t>
                </a:r>
                <a:r>
                  <a:rPr lang="zh-CN" altLang="en-US" sz="2400" dirty="0"/>
                  <a:t>算法就是一种求解的迭代算法。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3FDF92A-B229-4E2B-9494-40722A715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5" y="1034339"/>
                <a:ext cx="11060349" cy="2459456"/>
              </a:xfrm>
              <a:prstGeom prst="rect">
                <a:avLst/>
              </a:prstGeom>
              <a:blipFill>
                <a:blip r:embed="rId2"/>
                <a:stretch>
                  <a:fillRect l="-882" t="-1489" b="-4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3104CA-E2CC-498A-AF91-48EEC8DC775A}"/>
                  </a:ext>
                </a:extLst>
              </p:cNvPr>
              <p:cNvSpPr txBox="1"/>
              <p:nvPr/>
            </p:nvSpPr>
            <p:spPr>
              <a:xfrm>
                <a:off x="565825" y="3554938"/>
                <a:ext cx="10844720" cy="3130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E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步： </a:t>
                </a:r>
                <a:r>
                  <a:rPr lang="zh-CN" altLang="zh-CN" sz="2000" dirty="0">
                    <a:solidFill>
                      <a:srgbClr val="09405E"/>
                    </a:solidFill>
                    <a:latin typeface="+mn-ea"/>
                    <a:ea typeface="+mn-ea"/>
                  </a:rPr>
                  <a:t>计算模型参数来自硬币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+mn-ea"/>
                    <a:ea typeface="+mn-ea"/>
                  </a:rPr>
                  <a:t>A</a:t>
                </a:r>
                <a:r>
                  <a:rPr lang="zh-CN" altLang="zh-CN" sz="2000" dirty="0">
                    <a:solidFill>
                      <a:srgbClr val="09405E"/>
                    </a:solidFill>
                    <a:latin typeface="+mn-ea"/>
                    <a:ea typeface="+mn-ea"/>
                  </a:rPr>
                  <a:t>的概率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+mn-ea"/>
                    <a:ea typeface="+mn-ea"/>
                  </a:rPr>
                  <a:t>（</a:t>
                </a:r>
                <a:r>
                  <a:rPr lang="en-US" altLang="zh-CN" sz="2000" dirty="0" err="1">
                    <a:solidFill>
                      <a:srgbClr val="09405E"/>
                    </a:solidFill>
                    <a:latin typeface="+mn-ea"/>
                    <a:ea typeface="+mn-ea"/>
                  </a:rPr>
                  <a:t>i</a:t>
                </a:r>
                <a:r>
                  <a:rPr lang="zh-CN" altLang="en-US" sz="2000">
                    <a:solidFill>
                      <a:srgbClr val="09405E"/>
                    </a:solidFill>
                    <a:latin typeface="+mn-ea"/>
                    <a:ea typeface="+mn-ea"/>
                  </a:rPr>
                  <a:t>为迭代步数，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+mn-ea"/>
                    <a:ea typeface="+mn-ea"/>
                  </a:rPr>
                  <a:t>j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+mn-ea"/>
                    <a:ea typeface="+mn-ea"/>
                  </a:rPr>
                  <a:t>为观测次数）</a:t>
                </a:r>
                <a:r>
                  <a:rPr lang="zh-CN" altLang="zh-CN" sz="2000" dirty="0">
                    <a:latin typeface="+mn-ea"/>
                    <a:ea typeface="+mn-ea"/>
                  </a:rPr>
                  <a:t>：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+1)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+mn-ea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+mn-ea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+mn-ea"/>
                                </a:rPr>
                                <m:t>(1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+mn-ea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+mn-ea"/>
                    <a:ea typeface="+mn-ea"/>
                  </a:rPr>
                  <a:t> </a:t>
                </a:r>
                <a:endParaRPr lang="zh-CN" altLang="zh-CN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M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步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zh-CN" sz="2000" dirty="0">
                    <a:solidFill>
                      <a:srgbClr val="09405E"/>
                    </a:solidFill>
                    <a:latin typeface="+mn-ea"/>
                    <a:ea typeface="+mn-ea"/>
                  </a:rPr>
                  <a:t>重新估计模型的参数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+mn-ea"/>
                            </a:rPr>
                            <m:t>π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+1)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+1)</m:t>
                              </m:r>
                            </m:sup>
                          </m:sSubSup>
                        </m:e>
                      </m:nary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+mn-ea"/>
                        </a:rPr>
                        <m:t>；</m:t>
                      </m:r>
                      <m:sSup>
                        <m:sSup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+mn-ea"/>
                            </a:rPr>
                            <m:t>p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+1)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+1)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+1)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zh-CN" altLang="en-US" sz="2000" b="0" i="0" smtClean="0">
                          <a:latin typeface="Cambria Math" panose="02040503050406030204" pitchFamily="18" charset="0"/>
                          <a:ea typeface="+mn-ea"/>
                        </a:rPr>
                        <m:t>；</m:t>
                      </m:r>
                      <m:sSup>
                        <m:sSup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+mn-ea"/>
                            </a:rPr>
                            <m:t>q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+mn-ea"/>
                            </a:rPr>
                            <m:t>+1)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(1−</m:t>
                              </m:r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+1)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zh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3104CA-E2CC-498A-AF91-48EEC8DC7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5" y="3554938"/>
                <a:ext cx="10844720" cy="3130024"/>
              </a:xfrm>
              <a:prstGeom prst="rect">
                <a:avLst/>
              </a:prstGeom>
              <a:blipFill>
                <a:blip r:embed="rId3"/>
                <a:stretch>
                  <a:fillRect l="-618" t="-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7D2D3-D670-449B-A757-CBA171834B1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4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实际问题 </a:t>
            </a:r>
            <a:r>
              <a:rPr lang="en-US" altLang="zh-CN" dirty="0"/>
              <a:t>—</a:t>
            </a:r>
            <a:r>
              <a:rPr lang="zh-CN" altLang="en-US" dirty="0"/>
              <a:t> 两硬币模型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0AF4C8-4EFA-C24D-BA8D-C18ADD1BB0EE}"/>
                  </a:ext>
                </a:extLst>
              </p:cNvPr>
              <p:cNvSpPr/>
              <p:nvPr/>
            </p:nvSpPr>
            <p:spPr>
              <a:xfrm>
                <a:off x="305802" y="1092582"/>
                <a:ext cx="11766224" cy="5356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宋体"/>
                    <a:ea typeface="宋体"/>
                  </a:rPr>
                  <a:t>假设模型参数的初值取为：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𝜃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(0)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π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p>
                    </m:sSup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p>
                    </m:sSup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𝑞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宋体"/>
                    <a:ea typeface="宋体"/>
                  </a:rPr>
                  <a:t> = (0.5,0.5,0.5)</a:t>
                </a:r>
              </a:p>
              <a:p>
                <a:pPr lvl="0">
                  <a:lnSpc>
                    <a:spcPct val="120000"/>
                  </a:lnSpc>
                </a:pPr>
                <a:endParaRPr lang="zh-CN" altLang="zh-CN" sz="2400" dirty="0">
                  <a:solidFill>
                    <a:srgbClr val="000000"/>
                  </a:solidFill>
                  <a:latin typeface="宋体"/>
                  <a:ea typeface="宋体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zh-CN" sz="24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第一次迭</a:t>
                </a:r>
                <a:r>
                  <a:rPr lang="zh-CN" altLang="en-US" sz="24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代：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E</a:t>
                </a:r>
                <a:r>
                  <a:rPr lang="zh-CN" altLang="en-US" sz="2000" b="1" dirty="0">
                    <a:latin typeface="+mn-ea"/>
                    <a:ea typeface="+mn-ea"/>
                  </a:rPr>
                  <a:t>步</a:t>
                </a:r>
                <a:r>
                  <a:rPr lang="zh-CN" altLang="en-US" sz="2000" dirty="0">
                    <a:latin typeface="+mn-ea"/>
                    <a:ea typeface="+mn-ea"/>
                  </a:rPr>
                  <a:t>：计算</a:t>
                </a:r>
                <a:endParaRPr lang="en-US" altLang="zh-CN" sz="2000" dirty="0">
                  <a:latin typeface="+mn-ea"/>
                  <a:ea typeface="+mn-ea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ea typeface="+mn-ea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ea typeface="+mn-ea"/>
                          </a:rPr>
                          <m:t>j</m:t>
                        </m:r>
                      </m:sub>
                      <m:sup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0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i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  <a:ea typeface="+mn-ea"/>
                              </a:rPr>
                              <m:t>π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p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j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i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p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j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  <a:ea typeface="+mn-ea"/>
                              </a:rPr>
                              <m:t>π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p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j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i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p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j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0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i="0">
                                <a:latin typeface="Cambria Math" panose="02040503050406030204" pitchFamily="18" charset="0"/>
                                <a:ea typeface="+mn-ea"/>
                              </a:rPr>
                              <m:t>(1−</m:t>
                            </m:r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  <a:ea typeface="+mn-ea"/>
                              </a:rPr>
                              <m:t>π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q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j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i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q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0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j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zh-CN" i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i="0">
                            <a:latin typeface="Cambria Math" panose="02040503050406030204" pitchFamily="18" charset="0"/>
                            <a:ea typeface="+mn-ea"/>
                          </a:rPr>
                          <m:t>0.5∗0.5</m:t>
                        </m:r>
                      </m:num>
                      <m:den>
                        <m:r>
                          <a:rPr lang="en-US" altLang="zh-CN" i="0">
                            <a:latin typeface="Cambria Math" panose="02040503050406030204" pitchFamily="18" charset="0"/>
                            <a:ea typeface="+mn-ea"/>
                          </a:rPr>
                          <m:t>0.5∗0.5+0.5∗0.5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</m:oMath>
                </a14:m>
                <a:r>
                  <a:rPr lang="en-US" altLang="zh-CN" dirty="0">
                    <a:latin typeface="+mn-ea"/>
                    <a:ea typeface="+mn-ea"/>
                  </a:rPr>
                  <a:t>0.5</a:t>
                </a:r>
                <a:endParaRPr lang="zh-CN" altLang="zh-CN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zh-CN" dirty="0">
                    <a:latin typeface="+mn-ea"/>
                    <a:ea typeface="+mn-ea"/>
                  </a:rPr>
                  <a:t>对于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j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=1,…,10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=0.5</m:t>
                    </m:r>
                  </m:oMath>
                </a14:m>
                <a:endParaRPr lang="en-US" altLang="zh-CN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b="1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b="1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M</a:t>
                </a:r>
                <a:r>
                  <a:rPr lang="zh-CN" altLang="en-US" sz="2000" b="1" dirty="0">
                    <a:latin typeface="+mn-ea"/>
                    <a:ea typeface="+mn-ea"/>
                  </a:rPr>
                  <a:t>步</a:t>
                </a:r>
                <a:r>
                  <a:rPr lang="zh-CN" altLang="en-US" sz="2000" dirty="0">
                    <a:latin typeface="+mn-ea"/>
                    <a:ea typeface="+mn-ea"/>
                  </a:rPr>
                  <a:t>：</a:t>
                </a:r>
                <a:r>
                  <a:rPr lang="zh-CN" altLang="zh-CN" sz="2000" dirty="0">
                    <a:latin typeface="+mn-ea"/>
                    <a:ea typeface="+mn-ea"/>
                  </a:rPr>
                  <a:t>更新参数：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n-ea"/>
                            </a:rPr>
                            <m:t>π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(1)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0.5∗10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10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=0.5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  <a:ea typeface="+mn-ea"/>
                        </a:rPr>
                        <m:t>；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n-ea"/>
                            </a:rPr>
                            <m:t>p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(1)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(1)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0.5∗6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0.5∗10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  <a:ea typeface="+mn-ea"/>
                        </a:rPr>
                        <m:t>=0.6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+mn-ea"/>
                        </a:rPr>
                        <m:t>；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+mn-ea"/>
                            </a:rPr>
                            <m:t>q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(1)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(1−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(1−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0.5∗6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+mn-ea"/>
                            </a:rPr>
                            <m:t>0.5∗10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=0.6</m:t>
                      </m:r>
                    </m:oMath>
                  </m:oMathPara>
                </a14:m>
                <a:endParaRPr lang="en-US" altLang="zh-CN" dirty="0">
                  <a:latin typeface="+mn-ea"/>
                  <a:ea typeface="+mn-ea"/>
                </a:endParaRPr>
              </a:p>
              <a:p>
                <a:pPr algn="ctr">
                  <a:lnSpc>
                    <a:spcPct val="120000"/>
                  </a:lnSpc>
                </a:pP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0AF4C8-4EFA-C24D-BA8D-C18ADD1BB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02" y="1092582"/>
                <a:ext cx="11766224" cy="5356531"/>
              </a:xfrm>
              <a:prstGeom prst="rect">
                <a:avLst/>
              </a:prstGeom>
              <a:blipFill>
                <a:blip r:embed="rId2"/>
                <a:stretch>
                  <a:fillRect l="-777" t="-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48E1B4-2DF4-47F5-9E4B-32EE8ACD63A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5421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786AB6-8BF2-4A5A-A070-4177C864EA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实际问题 </a:t>
            </a:r>
            <a:r>
              <a:rPr lang="en-US" altLang="zh-CN" dirty="0"/>
              <a:t>—</a:t>
            </a:r>
            <a:r>
              <a:rPr lang="zh-CN" altLang="en-US" dirty="0"/>
              <a:t> 两硬币模型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590683C-4F6C-488A-B73F-0C4F22A55B00}"/>
                  </a:ext>
                </a:extLst>
              </p:cNvPr>
              <p:cNvSpPr txBox="1"/>
              <p:nvPr/>
            </p:nvSpPr>
            <p:spPr>
              <a:xfrm>
                <a:off x="486383" y="1401586"/>
                <a:ext cx="11186808" cy="4667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zh-CN" sz="28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第二次迭代</a:t>
                </a:r>
                <a:r>
                  <a:rPr lang="en-US" altLang="zh-CN" sz="2800" b="1" dirty="0">
                    <a:latin typeface="+mn-ea"/>
                    <a:ea typeface="+mn-ea"/>
                  </a:rPr>
                  <a:t>:</a:t>
                </a:r>
                <a:endParaRPr lang="zh-CN" altLang="zh-CN" sz="2800" b="1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E</a:t>
                </a:r>
                <a:r>
                  <a:rPr lang="zh-CN" altLang="zh-CN" sz="2000" b="1" dirty="0">
                    <a:latin typeface="+mn-ea"/>
                    <a:ea typeface="+mn-ea"/>
                  </a:rPr>
                  <a:t>步</a:t>
                </a:r>
                <a:r>
                  <a:rPr lang="zh-CN" altLang="zh-CN" sz="2000" dirty="0">
                    <a:latin typeface="+mn-ea"/>
                    <a:ea typeface="+mn-ea"/>
                  </a:rPr>
                  <a:t>：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+mn-ea"/>
                              </a:rPr>
                              <m:t>π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𝑝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1−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𝑝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+mn-ea"/>
                              </a:rPr>
                              <m:t>π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𝑝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1−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𝑝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+mn-ea"/>
                              </a:rPr>
                              <m:t>(1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+mn-ea"/>
                              </a:rPr>
                              <m:t>π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𝑞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1−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𝑞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0.5∗0.5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0.5∗0.5+0.5∗0.5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</m:oMath>
                </a14:m>
                <a:r>
                  <a:rPr lang="en-US" altLang="zh-CN" sz="2000" dirty="0">
                    <a:latin typeface="+mn-ea"/>
                    <a:ea typeface="+mn-ea"/>
                  </a:rPr>
                  <a:t>0.5</a:t>
                </a:r>
                <a:endParaRPr lang="zh-CN" altLang="zh-CN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zh-CN" sz="2000" dirty="0">
                    <a:latin typeface="+mn-ea"/>
                    <a:ea typeface="+mn-ea"/>
                  </a:rPr>
                  <a:t>对于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ea typeface="+mn-ea"/>
                      </a:rPr>
                      <m:t>j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+mn-ea"/>
                      </a:rPr>
                      <m:t>=1,…,10</m:t>
                    </m:r>
                  </m:oMath>
                </a14:m>
                <a:r>
                  <a:rPr lang="zh-CN" altLang="en-US" sz="2000" dirty="0">
                    <a:latin typeface="+mn-ea"/>
                    <a:ea typeface="+mn-ea"/>
                  </a:rPr>
                  <a:t>，</a:t>
                </a:r>
                <a:r>
                  <a:rPr lang="zh-CN" altLang="zh-CN" sz="2000" dirty="0">
                    <a:latin typeface="+mn-ea"/>
                    <a:ea typeface="+mn-ea"/>
                  </a:rPr>
                  <a:t>都有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=0.5</m:t>
                    </m:r>
                  </m:oMath>
                </a14:m>
                <a:endParaRPr lang="zh-CN" altLang="zh-CN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b="1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M</a:t>
                </a:r>
                <a:r>
                  <a:rPr lang="zh-CN" altLang="zh-CN" sz="2000" b="1" dirty="0">
                    <a:latin typeface="+mn-ea"/>
                    <a:ea typeface="+mn-ea"/>
                  </a:rPr>
                  <a:t>步</a:t>
                </a:r>
                <a:r>
                  <a:rPr lang="zh-CN" altLang="zh-CN" sz="2000" dirty="0">
                    <a:latin typeface="+mn-ea"/>
                    <a:ea typeface="+mn-ea"/>
                  </a:rPr>
                  <a:t>：因为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Sup>
                      <m:sSub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zh-CN" sz="2000" dirty="0">
                    <a:latin typeface="+mn-ea"/>
                    <a:ea typeface="+mn-ea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+mn-ea"/>
                          </a:rPr>
                          <m:t>π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(2)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+mn-ea"/>
                      </a:rPr>
                      <m:t>=0.5</m:t>
                    </m:r>
                  </m:oMath>
                </a14:m>
                <a:r>
                  <a:rPr lang="en-US" altLang="zh-CN" sz="20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+mn-ea"/>
                          </a:rPr>
                          <m:t>p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(2)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=0.6</m:t>
                    </m:r>
                  </m:oMath>
                </a14:m>
                <a:r>
                  <a:rPr lang="en-US" altLang="zh-CN" sz="20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+mn-ea"/>
                          </a:rPr>
                          <m:t>q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(2)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+mn-ea"/>
                      </a:rPr>
                      <m:t>=0.6</m:t>
                    </m:r>
                  </m:oMath>
                </a14:m>
                <a:endParaRPr lang="zh-CN" altLang="zh-CN" sz="2000" dirty="0">
                  <a:latin typeface="+mn-ea"/>
                  <a:ea typeface="+mn-ea"/>
                </a:endParaRPr>
              </a:p>
              <a:p>
                <a:pPr algn="ctr">
                  <a:lnSpc>
                    <a:spcPct val="120000"/>
                  </a:lnSpc>
                </a:pPr>
                <a:endPara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zh-CN" sz="28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参数的极大似然估计值</a:t>
                </a:r>
                <a:r>
                  <a:rPr lang="en-US" altLang="zh-CN" sz="2800" b="1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:</a:t>
                </a:r>
                <a:endParaRPr lang="zh-CN" altLang="zh-CN" sz="2800" b="1" dirty="0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8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+mn-ea"/>
                          </a:rPr>
                          <m:t>π</m:t>
                        </m:r>
                      </m:e>
                    </m:acc>
                    <m:r>
                      <a:rPr lang="en-US" altLang="zh-CN" sz="2800">
                        <a:latin typeface="Cambria Math" panose="02040503050406030204" pitchFamily="18" charset="0"/>
                        <a:ea typeface="+mn-ea"/>
                      </a:rPr>
                      <m:t>=0.5</m:t>
                    </m:r>
                  </m:oMath>
                </a14:m>
                <a:r>
                  <a:rPr lang="en-US" altLang="zh-CN" sz="28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8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+mn-ea"/>
                          </a:rPr>
                          <m:t>p</m:t>
                        </m:r>
                      </m:e>
                    </m:acc>
                    <m:r>
                      <a:rPr lang="en-US" altLang="zh-CN" sz="2800" i="1">
                        <a:latin typeface="Cambria Math" panose="02040503050406030204" pitchFamily="18" charset="0"/>
                        <a:ea typeface="+mn-ea"/>
                      </a:rPr>
                      <m:t>=0.6</m:t>
                    </m:r>
                  </m:oMath>
                </a14:m>
                <a:r>
                  <a:rPr lang="en-US" altLang="zh-CN" sz="28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8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  <a:ea typeface="+mn-ea"/>
                          </a:rPr>
                          <m:t>q</m:t>
                        </m:r>
                      </m:e>
                    </m:acc>
                    <m:r>
                      <a:rPr lang="en-US" altLang="zh-CN" sz="2800">
                        <a:latin typeface="Cambria Math" panose="02040503050406030204" pitchFamily="18" charset="0"/>
                        <a:ea typeface="+mn-ea"/>
                      </a:rPr>
                      <m:t>=0.6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590683C-4F6C-488A-B73F-0C4F22A55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3" y="1401586"/>
                <a:ext cx="11186808" cy="4667047"/>
              </a:xfrm>
              <a:prstGeom prst="rect">
                <a:avLst/>
              </a:prstGeom>
              <a:blipFill>
                <a:blip r:embed="rId2"/>
                <a:stretch>
                  <a:fillRect l="-599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0898C2-0967-4DA9-9DD0-417F1E6D09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05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64986" y="1346199"/>
                <a:ext cx="10263414" cy="5085443"/>
              </a:xfrm>
            </p:spPr>
            <p:txBody>
              <a:bodyPr/>
              <a:lstStyle/>
              <a:p>
                <a:pPr marL="449263" indent="-449263"/>
                <a:r>
                  <a:rPr lang="zh-CN" altLang="en-US" sz="2600" dirty="0"/>
                  <a:t>高斯混合模型的</a:t>
                </a:r>
                <a:r>
                  <a:rPr lang="en-US" altLang="zh-CN" sz="2600" dirty="0"/>
                  <a:t>E</a:t>
                </a:r>
                <a:r>
                  <a:rPr lang="zh-CN" altLang="en-US" sz="2600" dirty="0"/>
                  <a:t>步是一个软划分版本的</a:t>
                </a:r>
                <a:r>
                  <a:rPr lang="en-US" altLang="zh-CN" sz="2600" dirty="0"/>
                  <a:t> K-means.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CN" sz="2600" i="1" smtClean="0">
                        <a:latin typeface="Cambria Math" panose="02040503050406030204" pitchFamily="18" charset="0"/>
                        <a:ea typeface="Cambria Math"/>
                      </a:rPr>
                      <m:t>∈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/>
                      </a:rPr>
                      <m:t>[0,1]</m:t>
                    </m:r>
                  </m:oMath>
                </a14:m>
                <a:r>
                  <a:rPr lang="en-US" altLang="zh-CN" sz="2600" dirty="0"/>
                  <a:t>                  </a:t>
                </a:r>
              </a:p>
              <a:p>
                <a:pPr marL="449263" indent="-449263"/>
                <a:r>
                  <a:rPr lang="zh-CN" altLang="en-US" dirty="0"/>
                  <a:t>高斯混合模型的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步估计除了估计均值外还估计协方差矩阵</a:t>
                </a:r>
              </a:p>
              <a:p>
                <a:pPr marL="449263" indent="-449263"/>
                <a:r>
                  <a:rPr lang="zh-CN" altLang="en-US" sz="2600" dirty="0"/>
                  <a:t>当所有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600" i="1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600" dirty="0"/>
                  <a:t> </a:t>
                </a:r>
                <a:r>
                  <a:rPr lang="zh-CN" altLang="en-US" sz="2600" dirty="0"/>
                  <a:t>相等</a:t>
                </a:r>
                <a:r>
                  <a:rPr lang="zh-CN" altLang="en-US" dirty="0"/>
                  <a:t>，</a:t>
                </a:r>
                <a:r>
                  <a:rPr lang="en-US" altLang="zh-CN" sz="2600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zh-CN" altLang="en-US" sz="2600" dirty="0"/>
                  <a:t>，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/>
                      </a:rPr>
                      <m:t>→0</m:t>
                    </m:r>
                  </m:oMath>
                </a14:m>
                <a:r>
                  <a:rPr lang="zh-CN" altLang="en-US" sz="2600" dirty="0"/>
                  <a:t>，</a:t>
                </a:r>
                <a:r>
                  <a:rPr lang="en-US" altLang="zh-CN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CN" sz="2600" i="1" smtClean="0">
                        <a:latin typeface="Cambria Math" panose="02040503050406030204" pitchFamily="18" charset="0"/>
                        <a:ea typeface="Cambria Math"/>
                      </a:rPr>
                      <m:t>→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/>
                      </a:rPr>
                      <m:t>{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/>
                      </a:rPr>
                      <m:t>0,1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/>
                      </a:rPr>
                      <m:t>} </m:t>
                    </m:r>
                  </m:oMath>
                </a14:m>
                <a:r>
                  <a:rPr lang="en-US" altLang="zh-CN" sz="2600" dirty="0"/>
                  <a:t>, </a:t>
                </a:r>
                <a:r>
                  <a:rPr lang="zh-CN" altLang="en-US" sz="2600" dirty="0"/>
                  <a:t>那么两个方法是一致的</a:t>
                </a:r>
                <a:r>
                  <a:rPr lang="en-US" altLang="zh-CN" sz="2600" dirty="0"/>
                  <a:t> 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64986" y="1346199"/>
                <a:ext cx="10263414" cy="5085443"/>
              </a:xfrm>
              <a:blipFill>
                <a:blip r:embed="rId2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742421" cy="392112"/>
          </a:xfrm>
        </p:spPr>
        <p:txBody>
          <a:bodyPr/>
          <a:lstStyle/>
          <a:p>
            <a:r>
              <a:rPr lang="zh-CN" altLang="en-US" dirty="0"/>
              <a:t>高斯混合模型</a:t>
            </a:r>
            <a:r>
              <a:rPr lang="en-US" altLang="zh-CN" dirty="0"/>
              <a:t>: </a:t>
            </a:r>
            <a:r>
              <a:rPr lang="zh-CN" altLang="en-US" dirty="0"/>
              <a:t>与</a:t>
            </a:r>
            <a:r>
              <a:rPr lang="en-US" altLang="zh-CN" dirty="0"/>
              <a:t>K-means</a:t>
            </a:r>
            <a:r>
              <a:rPr lang="zh-CN" altLang="en-US" dirty="0"/>
              <a:t>的联系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A9103E9-F096-41EC-856E-63892CBF3F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403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K-means vs </a:t>
            </a:r>
            <a:r>
              <a:rPr lang="zh-CN" altLang="en-US" dirty="0"/>
              <a:t>高斯混合模型</a:t>
            </a:r>
            <a:r>
              <a:rPr lang="en-US" altLang="zh-CN" dirty="0"/>
              <a:t>(GMM)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74309" y="1655082"/>
            <a:ext cx="892966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263" indent="-449263">
              <a:buFont typeface="Wingdings" pitchFamily="2" charset="2"/>
              <a:buChar char="n"/>
            </a:pPr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latin typeface="+mn-lt"/>
                <a:cs typeface="Times New Roman" pitchFamily="18" charset="0"/>
              </a:rPr>
              <a:t>损失函数</a:t>
            </a:r>
            <a:r>
              <a:rPr lang="en-US" altLang="zh-CN" sz="2600" dirty="0">
                <a:solidFill>
                  <a:schemeClr val="accent5">
                    <a:lumMod val="25000"/>
                  </a:schemeClr>
                </a:solidFill>
                <a:latin typeface="+mn-lt"/>
                <a:cs typeface="Times New Roman" pitchFamily="18" charset="0"/>
              </a:rPr>
              <a:t>: </a:t>
            </a:r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latin typeface="+mn-lt"/>
                <a:cs typeface="Times New Roman" pitchFamily="18" charset="0"/>
              </a:rPr>
              <a:t>最小化平方距离的和</a:t>
            </a:r>
            <a:r>
              <a:rPr lang="en-US" altLang="zh-CN" sz="2600" dirty="0">
                <a:solidFill>
                  <a:schemeClr val="accent5">
                    <a:lumMod val="25000"/>
                  </a:schemeClr>
                </a:solidFill>
                <a:latin typeface="+mn-lt"/>
                <a:cs typeface="Times New Roman" pitchFamily="18" charset="0"/>
              </a:rPr>
              <a:t>.</a:t>
            </a:r>
          </a:p>
          <a:p>
            <a:pPr marL="449263" indent="-449263">
              <a:buFont typeface="Wingdings" pitchFamily="2" charset="2"/>
              <a:buChar char="n"/>
            </a:pPr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latin typeface="+mn-lt"/>
                <a:cs typeface="Times New Roman" pitchFamily="18" charset="0"/>
              </a:rPr>
              <a:t>样本点硬划分到某个簇</a:t>
            </a:r>
            <a:endParaRPr lang="en-US" altLang="zh-CN" sz="2600" dirty="0">
              <a:solidFill>
                <a:schemeClr val="accent5">
                  <a:lumMod val="25000"/>
                </a:schemeClr>
              </a:solidFill>
              <a:latin typeface="+mn-lt"/>
              <a:cs typeface="Times New Roman" pitchFamily="18" charset="0"/>
            </a:endParaRPr>
          </a:p>
          <a:p>
            <a:pPr marL="449263" indent="-449263">
              <a:buFont typeface="Wingdings" pitchFamily="2" charset="2"/>
              <a:buChar char="n"/>
            </a:pPr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latin typeface="+mn-lt"/>
                <a:cs typeface="Times New Roman" pitchFamily="18" charset="0"/>
              </a:rPr>
              <a:t>假定样本属于每个簇的概率相等，且为球形簇</a:t>
            </a:r>
          </a:p>
        </p:txBody>
      </p:sp>
      <p:sp>
        <p:nvSpPr>
          <p:cNvPr id="5" name="矩形 4"/>
          <p:cNvSpPr/>
          <p:nvPr/>
        </p:nvSpPr>
        <p:spPr>
          <a:xfrm>
            <a:off x="1074309" y="4094756"/>
            <a:ext cx="977351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263" indent="-449263">
              <a:buFont typeface="Wingdings" pitchFamily="2" charset="2"/>
              <a:buChar char="n"/>
            </a:pPr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latin typeface="+mn-lt"/>
                <a:cs typeface="Times New Roman" pitchFamily="18" charset="0"/>
              </a:rPr>
              <a:t>最小化负对数似然</a:t>
            </a:r>
            <a:endParaRPr lang="en-US" altLang="zh-CN" sz="2600" dirty="0">
              <a:solidFill>
                <a:schemeClr val="accent5">
                  <a:lumMod val="25000"/>
                </a:schemeClr>
              </a:solidFill>
              <a:latin typeface="+mn-lt"/>
              <a:cs typeface="Times New Roman" pitchFamily="18" charset="0"/>
            </a:endParaRPr>
          </a:p>
          <a:p>
            <a:pPr marL="449263" indent="-449263">
              <a:buFont typeface="Wingdings" pitchFamily="2" charset="2"/>
              <a:buChar char="n"/>
            </a:pPr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latin typeface="+mn-lt"/>
                <a:cs typeface="Times New Roman" pitchFamily="18" charset="0"/>
              </a:rPr>
              <a:t>点到簇的从属关系为软分配</a:t>
            </a:r>
            <a:r>
              <a:rPr lang="en-US" altLang="zh-CN" sz="2600" dirty="0">
                <a:solidFill>
                  <a:schemeClr val="accent5">
                    <a:lumMod val="25000"/>
                  </a:schemeClr>
                </a:solidFill>
                <a:latin typeface="+mn-lt"/>
                <a:cs typeface="Times New Roman" pitchFamily="18" charset="0"/>
              </a:rPr>
              <a:t>.</a:t>
            </a:r>
          </a:p>
          <a:p>
            <a:pPr marL="449263" indent="-449263">
              <a:buFont typeface="Wingdings" pitchFamily="2" charset="2"/>
              <a:buChar char="n"/>
            </a:pPr>
            <a:r>
              <a:rPr lang="zh-CN" altLang="en-US" sz="2600" dirty="0">
                <a:solidFill>
                  <a:schemeClr val="accent5">
                    <a:lumMod val="25000"/>
                  </a:schemeClr>
                </a:solidFill>
                <a:latin typeface="+mn-lt"/>
                <a:cs typeface="Times New Roman" pitchFamily="18" charset="0"/>
              </a:rPr>
              <a:t>可以被用于非球形簇，且各个簇概率不同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1074309" y="1176110"/>
            <a:ext cx="2728686" cy="47897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dirty="0">
                <a:latin typeface="+mn-lt"/>
                <a:cs typeface="Times New Roman" pitchFamily="18" charset="0"/>
              </a:rPr>
              <a:t>K-means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n-lt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074309" y="3615784"/>
            <a:ext cx="2728686" cy="478972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dirty="0">
                <a:latin typeface="+mn-lt"/>
              </a:rPr>
              <a:t>GMM</a:t>
            </a:r>
            <a:endParaRPr lang="zh-CN" altLang="en-US" sz="2800" dirty="0">
              <a:latin typeface="+mn-lt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379A66-6230-4551-835F-33BDAEC5335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2585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36355" y="1097592"/>
            <a:ext cx="5277366" cy="511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简介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距离函数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评价指标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聚类算法</a:t>
            </a:r>
            <a:endParaRPr lang="en-US" altLang="zh-CN" sz="22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K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均值聚类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高斯混合模型和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EM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算法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09405E"/>
                </a:solidFill>
                <a:latin typeface="+mn-lt"/>
                <a:cs typeface="Times New Roman" pitchFamily="18" charset="0"/>
              </a:rPr>
              <a:t>层次聚类</a:t>
            </a:r>
            <a:endParaRPr lang="en-US" altLang="zh-CN" sz="2200" dirty="0">
              <a:solidFill>
                <a:srgbClr val="09405E"/>
              </a:solidFill>
              <a:latin typeface="+mn-lt"/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+mn-lt"/>
                <a:cs typeface="Times New Roman" pitchFamily="18" charset="0"/>
              </a:rPr>
              <a:t>基于密度的聚类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聚类研究前沿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cs typeface="Times New Roman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299CF-DA0C-496D-AC6F-F80153CF6F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4369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062037" y="1350963"/>
            <a:ext cx="10676391" cy="2524351"/>
          </a:xfrm>
        </p:spPr>
        <p:txBody>
          <a:bodyPr/>
          <a:lstStyle/>
          <a:p>
            <a:pPr marL="449263" indent="-449263">
              <a:tabLst>
                <a:tab pos="449263" algn="l"/>
              </a:tabLst>
            </a:pPr>
            <a:r>
              <a:rPr lang="zh-CN" altLang="en-US" dirty="0">
                <a:solidFill>
                  <a:schemeClr val="accent5">
                    <a:lumMod val="25000"/>
                  </a:schemeClr>
                </a:solidFill>
              </a:rPr>
              <a:t>产生树形嵌套的聚类簇</a:t>
            </a:r>
            <a:endParaRPr lang="en-US" altLang="zh-CN" sz="2600" dirty="0">
              <a:solidFill>
                <a:schemeClr val="accent5">
                  <a:lumMod val="25000"/>
                </a:schemeClr>
              </a:solidFill>
              <a:cs typeface="Times New Roman" pitchFamily="18" charset="0"/>
            </a:endParaRPr>
          </a:p>
          <a:p>
            <a:pPr marL="449263" indent="-449263">
              <a:tabLst>
                <a:tab pos="449263" algn="l"/>
              </a:tabLst>
            </a:pPr>
            <a:r>
              <a:rPr lang="zh-CN" altLang="en-US" dirty="0">
                <a:solidFill>
                  <a:schemeClr val="accent5">
                    <a:lumMod val="25000"/>
                  </a:schemeClr>
                </a:solidFill>
              </a:rPr>
              <a:t>可以被可视化为树状图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en-US" altLang="zh-CN" b="1" dirty="0" err="1">
                <a:solidFill>
                  <a:schemeClr val="accent5">
                    <a:lumMod val="25000"/>
                  </a:schemeClr>
                </a:solidFill>
              </a:rPr>
              <a:t>dendrogram</a:t>
            </a:r>
            <a:r>
              <a:rPr lang="en-US" altLang="zh-CN" b="1" dirty="0">
                <a:solidFill>
                  <a:schemeClr val="accent5">
                    <a:lumMod val="25000"/>
                  </a:schemeClr>
                </a:solidFill>
              </a:rPr>
              <a:t>)</a:t>
            </a:r>
            <a:endParaRPr lang="en-US" altLang="zh-CN" sz="2600" b="1" dirty="0">
              <a:solidFill>
                <a:schemeClr val="accent5">
                  <a:lumMod val="25000"/>
                </a:schemeClr>
              </a:solidFill>
              <a:cs typeface="Times New Roman" pitchFamily="18" charset="0"/>
            </a:endParaRPr>
          </a:p>
          <a:p>
            <a:pPr marL="628650" lvl="1" indent="-171450"/>
            <a:r>
              <a:rPr lang="zh-CN" altLang="en-US" sz="2400" dirty="0"/>
              <a:t>树形的示意图，记录了簇合并或分割的序列</a:t>
            </a:r>
            <a:endParaRPr sz="2800" dirty="0">
              <a:solidFill>
                <a:schemeClr val="accent5">
                  <a:lumMod val="25000"/>
                </a:schemeClr>
              </a:solidFill>
              <a:cs typeface="Times New Roman" pitchFamily="18" charset="0"/>
            </a:endParaRPr>
          </a:p>
          <a:p>
            <a:pPr>
              <a:buNone/>
            </a:pPr>
            <a:endParaRPr lang="zh-CN" altLang="en-US" sz="2600" dirty="0">
              <a:solidFill>
                <a:schemeClr val="accent5">
                  <a:lumMod val="2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8E036B-F032-44F0-AD51-C5F0F25DC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53" y="3429000"/>
            <a:ext cx="7370717" cy="266979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BD1E43-781C-497F-8509-53A7F37D6E9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4618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DB6E19F-E8C5-4898-8926-5A33878FC5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10309006" cy="3133725"/>
          </a:xfrm>
        </p:spPr>
        <p:txBody>
          <a:bodyPr/>
          <a:lstStyle/>
          <a:p>
            <a:r>
              <a:rPr lang="zh-CN" altLang="en-US" sz="2800" dirty="0"/>
              <a:t>不需要提前假定聚类的簇数</a:t>
            </a:r>
            <a:endParaRPr lang="en-US" altLang="zh-CN" sz="2800" dirty="0"/>
          </a:p>
          <a:p>
            <a:pPr marL="628650" lvl="1" indent="-171450">
              <a:lnSpc>
                <a:spcPct val="150000"/>
              </a:lnSpc>
            </a:pPr>
            <a:r>
              <a:rPr lang="zh-CN" altLang="en-US" sz="2400" dirty="0"/>
              <a:t>通过选择</a:t>
            </a:r>
            <a:r>
              <a:rPr lang="zh-CN" altLang="en-US" sz="2400" dirty="0">
                <a:solidFill>
                  <a:schemeClr val="accent5">
                    <a:lumMod val="25000"/>
                  </a:schemeClr>
                </a:solidFill>
              </a:rPr>
              <a:t>树状图</a:t>
            </a:r>
            <a:r>
              <a:rPr lang="zh-CN" altLang="en-US" sz="2400" dirty="0"/>
              <a:t>的某一层可以获得任意簇数量的聚类结构</a:t>
            </a:r>
            <a:endParaRPr lang="en-US" altLang="zh-CN" sz="2400" dirty="0"/>
          </a:p>
          <a:p>
            <a:r>
              <a:rPr lang="zh-CN" altLang="en-US" sz="2800" dirty="0"/>
              <a:t>聚类结果可能对应着有意义的分类体系</a:t>
            </a:r>
            <a:endParaRPr lang="en-US" altLang="zh-CN" sz="2800" dirty="0"/>
          </a:p>
          <a:p>
            <a:pPr marL="628650" lvl="1" indent="-171450">
              <a:lnSpc>
                <a:spcPct val="150000"/>
              </a:lnSpc>
            </a:pPr>
            <a:r>
              <a:rPr lang="zh-CN" altLang="en-US" sz="2400" dirty="0"/>
              <a:t>例如在生物科学中</a:t>
            </a:r>
            <a:r>
              <a:rPr lang="en-US" altLang="zh-CN" sz="2400" dirty="0"/>
              <a:t> (e.g., </a:t>
            </a:r>
            <a:r>
              <a:rPr lang="zh-CN" altLang="en-US" sz="2400" dirty="0"/>
              <a:t>门纲目科</a:t>
            </a:r>
            <a:r>
              <a:rPr lang="en-US" altLang="zh-CN" sz="2400" dirty="0"/>
              <a:t>, </a:t>
            </a:r>
            <a:r>
              <a:rPr lang="zh-CN" altLang="en-US" sz="2400" dirty="0"/>
              <a:t>人类种系</a:t>
            </a:r>
            <a:r>
              <a:rPr lang="en-US" altLang="zh-CN" sz="2400" dirty="0"/>
              <a:t>, …)</a:t>
            </a:r>
            <a:endParaRPr lang="zh-CN" altLang="en-US" sz="2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4B6FE6-295F-4553-B7AE-B2ABBE13A3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层次聚类的优点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C5A6B9B-C67A-4C73-BFD6-F593F766E3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295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4" name="矩形 3"/>
          <p:cNvSpPr/>
          <p:nvPr/>
        </p:nvSpPr>
        <p:spPr>
          <a:xfrm>
            <a:off x="858779" y="1027820"/>
            <a:ext cx="11333221" cy="2424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600" dirty="0">
                <a:solidFill>
                  <a:srgbClr val="C00000"/>
                </a:solidFill>
                <a:latin typeface="+mn-lt"/>
                <a:cs typeface="Times New Roman" pitchFamily="18" charset="0"/>
              </a:rPr>
              <a:t>自底向上</a:t>
            </a:r>
            <a:r>
              <a:rPr lang="en-US" altLang="zh-CN" sz="2600" dirty="0">
                <a:solidFill>
                  <a:srgbClr val="C00000"/>
                </a:solidFill>
                <a:latin typeface="+mn-lt"/>
                <a:cs typeface="Times New Roman" pitchFamily="18" charset="0"/>
              </a:rPr>
              <a:t>(</a:t>
            </a:r>
            <a:r>
              <a:rPr lang="zh-CN" altLang="en-US" sz="2600" dirty="0">
                <a:solidFill>
                  <a:srgbClr val="C00000"/>
                </a:solidFill>
                <a:latin typeface="+mn-lt"/>
                <a:cs typeface="Times New Roman" pitchFamily="18" charset="0"/>
              </a:rPr>
              <a:t>凝聚式</a:t>
            </a:r>
            <a:r>
              <a:rPr lang="en-US" altLang="zh-CN" sz="2600" dirty="0">
                <a:solidFill>
                  <a:srgbClr val="C00000"/>
                </a:solidFill>
                <a:latin typeface="+mn-lt"/>
                <a:cs typeface="Times New Roman" pitchFamily="18" charset="0"/>
              </a:rPr>
              <a:t>): </a:t>
            </a:r>
            <a:r>
              <a:rPr lang="zh-CN" altLang="en-US" sz="2600" dirty="0">
                <a:solidFill>
                  <a:srgbClr val="094162"/>
                </a:solidFill>
                <a:latin typeface="+mn-lt"/>
                <a:cs typeface="Times New Roman" pitchFamily="18" charset="0"/>
              </a:rPr>
              <a:t>递归的合并相似度最高</a:t>
            </a:r>
            <a:r>
              <a:rPr lang="en-US" altLang="zh-CN" sz="2600" dirty="0">
                <a:solidFill>
                  <a:srgbClr val="094162"/>
                </a:solidFill>
                <a:latin typeface="+mn-lt"/>
                <a:cs typeface="Times New Roman" pitchFamily="18" charset="0"/>
              </a:rPr>
              <a:t>/</a:t>
            </a:r>
            <a:r>
              <a:rPr lang="zh-CN" altLang="en-US" sz="2600" dirty="0">
                <a:solidFill>
                  <a:srgbClr val="094162"/>
                </a:solidFill>
                <a:latin typeface="+mn-lt"/>
                <a:cs typeface="Times New Roman" pitchFamily="18" charset="0"/>
              </a:rPr>
              <a:t>距离最近的两个簇</a:t>
            </a:r>
            <a:endParaRPr lang="en-US" altLang="zh-CN" sz="2600" dirty="0">
              <a:solidFill>
                <a:srgbClr val="094162"/>
              </a:solidFill>
              <a:latin typeface="+mn-lt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600" dirty="0">
                <a:solidFill>
                  <a:srgbClr val="C00000"/>
                </a:solidFill>
                <a:latin typeface="+mn-lt"/>
                <a:cs typeface="Times New Roman" pitchFamily="18" charset="0"/>
              </a:rPr>
              <a:t>自顶向下</a:t>
            </a:r>
            <a:r>
              <a:rPr lang="en-US" altLang="zh-CN" sz="2600" dirty="0">
                <a:solidFill>
                  <a:srgbClr val="C00000"/>
                </a:solidFill>
                <a:latin typeface="+mn-lt"/>
                <a:cs typeface="Times New Roman" pitchFamily="18" charset="0"/>
              </a:rPr>
              <a:t> (</a:t>
            </a:r>
            <a:r>
              <a:rPr lang="zh-CN" altLang="en-US" sz="2600" dirty="0">
                <a:solidFill>
                  <a:srgbClr val="C00000"/>
                </a:solidFill>
                <a:latin typeface="+mn-lt"/>
                <a:cs typeface="Times New Roman" pitchFamily="18" charset="0"/>
              </a:rPr>
              <a:t>分裂式</a:t>
            </a:r>
            <a:r>
              <a:rPr lang="en-US" altLang="zh-CN" sz="2600" dirty="0">
                <a:solidFill>
                  <a:srgbClr val="C00000"/>
                </a:solidFill>
                <a:latin typeface="+mn-lt"/>
                <a:cs typeface="Times New Roman" pitchFamily="18" charset="0"/>
              </a:rPr>
              <a:t>): </a:t>
            </a:r>
            <a:r>
              <a:rPr lang="zh-CN" altLang="en-US" sz="2600" dirty="0">
                <a:solidFill>
                  <a:srgbClr val="094162"/>
                </a:solidFill>
                <a:latin typeface="+mn-lt"/>
                <a:cs typeface="Times New Roman" pitchFamily="18" charset="0"/>
              </a:rPr>
              <a:t>递归地分裂最不一致的簇（例如：具有最大直径的簇）</a:t>
            </a:r>
            <a:endParaRPr lang="en-US" altLang="zh-CN" sz="2600" dirty="0">
              <a:solidFill>
                <a:srgbClr val="094162"/>
              </a:solidFill>
              <a:latin typeface="+mn-lt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600" dirty="0">
                <a:solidFill>
                  <a:srgbClr val="094162"/>
                </a:solidFill>
                <a:latin typeface="+mn-lt"/>
                <a:cs typeface="Times New Roman" pitchFamily="18" charset="0"/>
              </a:rPr>
              <a:t>用户可以在层次化的聚类中选择一个分割，得到一个最自然的聚类结果（例如，各个簇的簇间距离高于一定阈值）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56" y="3606320"/>
            <a:ext cx="5979172" cy="2937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4247A-9B8D-4CF5-87C1-F2112D0CC1C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45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6EED1B8-E66E-4521-86D7-87797A8A48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10796272" cy="3133725"/>
          </a:xfrm>
        </p:spPr>
        <p:txBody>
          <a:bodyPr/>
          <a:lstStyle/>
          <a:p>
            <a:r>
              <a:rPr lang="zh-CN" altLang="en-US" sz="2600" dirty="0">
                <a:cs typeface="Times New Roman" panose="02020603050405020304" pitchFamily="18" charset="0"/>
              </a:rPr>
              <a:t>聚类的结果是产生一个簇的集合</a:t>
            </a:r>
            <a:endParaRPr lang="en-US" altLang="zh-CN" sz="2600" b="1" dirty="0">
              <a:cs typeface="Times New Roman" panose="02020603050405020304" pitchFamily="18" charset="0"/>
            </a:endParaRPr>
          </a:p>
          <a:p>
            <a:endParaRPr lang="en-US" altLang="zh-CN" sz="2600" dirty="0">
              <a:cs typeface="Times New Roman" panose="02020603050405020304" pitchFamily="18" charset="0"/>
            </a:endParaRPr>
          </a:p>
          <a:p>
            <a:r>
              <a:rPr lang="zh-CN" altLang="en-US" sz="2600" dirty="0">
                <a:cs typeface="Times New Roman" panose="02020603050405020304" pitchFamily="18" charset="0"/>
              </a:rPr>
              <a:t>基于划分的聚类</a:t>
            </a:r>
            <a:r>
              <a:rPr lang="en-US" altLang="zh-CN" sz="2600" dirty="0">
                <a:cs typeface="Times New Roman" panose="02020603050405020304" pitchFamily="18" charset="0"/>
              </a:rPr>
              <a:t>(</a:t>
            </a:r>
            <a:r>
              <a:rPr lang="zh-CN" altLang="en-US" sz="2600" dirty="0">
                <a:cs typeface="Times New Roman" panose="02020603050405020304" pitchFamily="18" charset="0"/>
              </a:rPr>
              <a:t>无嵌套</a:t>
            </a:r>
            <a:r>
              <a:rPr lang="en-US" altLang="zh-CN" sz="2600" dirty="0">
                <a:cs typeface="Times New Roman" panose="02020603050405020304" pitchFamily="18" charset="0"/>
              </a:rPr>
              <a:t>)</a:t>
            </a:r>
          </a:p>
          <a:p>
            <a:pPr marL="628650" lvl="1" indent="-171450">
              <a:lnSpc>
                <a:spcPct val="100000"/>
              </a:lnSpc>
            </a:pPr>
            <a:r>
              <a:rPr lang="zh-CN" altLang="en-US" sz="2400" dirty="0"/>
              <a:t>将所有样本划分到若干不重叠的子集（簇），且使得每个样本仅属于一个子集</a:t>
            </a:r>
            <a:endParaRPr lang="en-US" altLang="zh-CN" sz="2400" dirty="0"/>
          </a:p>
          <a:p>
            <a:pPr marL="628650" lvl="1" indent="-171450">
              <a:lnSpc>
                <a:spcPct val="100000"/>
              </a:lnSpc>
            </a:pPr>
            <a:endParaRPr lang="en-US" altLang="zh-CN" sz="2400" dirty="0"/>
          </a:p>
          <a:p>
            <a:r>
              <a:rPr lang="zh-CN" altLang="en-US" sz="2600" dirty="0">
                <a:cs typeface="Times New Roman" panose="02020603050405020304" pitchFamily="18" charset="0"/>
              </a:rPr>
              <a:t>层次聚类</a:t>
            </a:r>
            <a:r>
              <a:rPr lang="en-US" altLang="zh-CN" sz="2600" dirty="0">
                <a:cs typeface="Times New Roman" panose="02020603050405020304" pitchFamily="18" charset="0"/>
              </a:rPr>
              <a:t>(</a:t>
            </a:r>
            <a:r>
              <a:rPr lang="zh-CN" altLang="en-US" sz="2600" dirty="0">
                <a:cs typeface="Times New Roman" panose="02020603050405020304" pitchFamily="18" charset="0"/>
              </a:rPr>
              <a:t>嵌套</a:t>
            </a:r>
            <a:r>
              <a:rPr lang="en-US" altLang="zh-CN" sz="2600" dirty="0">
                <a:cs typeface="Times New Roman" panose="02020603050405020304" pitchFamily="18" charset="0"/>
              </a:rPr>
              <a:t>)</a:t>
            </a:r>
          </a:p>
          <a:p>
            <a:pPr marL="628650" lvl="1" indent="-171450"/>
            <a:r>
              <a:rPr lang="zh-CN" altLang="en-US" sz="2400" dirty="0">
                <a:cs typeface="Times New Roman" panose="02020603050405020304" pitchFamily="18" charset="0"/>
              </a:rPr>
              <a:t>树形聚类结构，在不同层次对数据集进行划分，簇之间存在嵌套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3190AA-7090-4250-9CAB-F50A312E1F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聚类的类型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68846FC-55C2-4ADA-AF05-58A35DB2D29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5935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34CE359-8C55-4FDD-8F99-45C5F7EB5D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013681" cy="3133725"/>
          </a:xfrm>
        </p:spPr>
        <p:txBody>
          <a:bodyPr/>
          <a:lstStyle/>
          <a:p>
            <a:r>
              <a:rPr lang="zh-CN" altLang="en-US" dirty="0"/>
              <a:t>相较于分裂式，凝聚式是更加流行的层次聚类技术</a:t>
            </a:r>
            <a:endParaRPr lang="en-US" altLang="zh-CN" dirty="0"/>
          </a:p>
          <a:p>
            <a:r>
              <a:rPr lang="zh-CN" altLang="en-US" dirty="0"/>
              <a:t>基本算法非常直观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关键是如何计算簇之间的近似程度</a:t>
            </a:r>
            <a:r>
              <a:rPr lang="en-US" altLang="zh-CN" dirty="0"/>
              <a:t>(proximity ) →</a:t>
            </a:r>
            <a:r>
              <a:rPr lang="zh-CN" altLang="en-US" dirty="0"/>
              <a:t>不同的定义簇间距离的方法，将得到不同的聚类算法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E02E34-BF98-4574-AEE8-5ECDFB78CA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479878" cy="392112"/>
          </a:xfrm>
        </p:spPr>
        <p:txBody>
          <a:bodyPr/>
          <a:lstStyle/>
          <a:p>
            <a:r>
              <a:rPr lang="zh-CN" altLang="en-US" dirty="0"/>
              <a:t>凝聚式聚类算法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B53B04-4A60-41B2-8768-16B6785F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760" y="2602585"/>
            <a:ext cx="4538871" cy="203652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0856CB-3D7D-4FFF-9128-2DEF9708899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1814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83AD7A2-8845-41BF-AB8F-3AE3D7F4F74D}"/>
              </a:ext>
            </a:extLst>
          </p:cNvPr>
          <p:cNvSpPr/>
          <p:nvPr/>
        </p:nvSpPr>
        <p:spPr bwMode="auto">
          <a:xfrm>
            <a:off x="1627464" y="1887523"/>
            <a:ext cx="8699384" cy="422805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753AD3A-8F00-48F4-9E86-2A3BB741DB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9168103" cy="3133725"/>
          </a:xfrm>
        </p:spPr>
        <p:txBody>
          <a:bodyPr/>
          <a:lstStyle/>
          <a:p>
            <a:r>
              <a:rPr lang="zh-CN" altLang="en-US" dirty="0"/>
              <a:t>开始时每个点是一个簇，计算一个相似度矩阵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2C552-E5A4-4818-B161-36CCD01ABF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起始状态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C609E4-09C8-4F31-9B17-75CA1AE3D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929" y="2026933"/>
            <a:ext cx="2286000" cy="20491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7712CA-2F4C-4C77-AD75-31FFD938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83" y="2586826"/>
            <a:ext cx="2997200" cy="2277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857F7C-3093-4F2E-B4C1-A71AEB5A9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24" y="5160658"/>
            <a:ext cx="3149600" cy="40982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FF43A17-351E-41CD-9E29-A755A8E6E20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39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C6475C2-C721-4C64-AC1F-1D6DC48CEF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9159714" cy="3133725"/>
          </a:xfrm>
        </p:spPr>
        <p:txBody>
          <a:bodyPr/>
          <a:lstStyle/>
          <a:p>
            <a:r>
              <a:rPr lang="zh-CN" altLang="en-US" dirty="0"/>
              <a:t>经过一些合并步骤后，我们可以获得一些簇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38C3B9-C760-430F-8836-4C4C82CBC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中间过程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6E0163-94FC-48C7-A8AD-975877BC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216" y="2036109"/>
            <a:ext cx="6792286" cy="418000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AE99528-0E3E-4DC4-92D7-E2908DE9636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524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8385BAA-E6EA-4023-A383-0ECB6F68C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116059" cy="31337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我们合并最近的两个簇</a:t>
            </a:r>
            <a:r>
              <a:rPr lang="en-US" altLang="zh-CN" dirty="0"/>
              <a:t> (C2 </a:t>
            </a:r>
            <a:r>
              <a:rPr lang="zh-CN" altLang="en-US" dirty="0"/>
              <a:t>和 </a:t>
            </a:r>
            <a:r>
              <a:rPr lang="en-US" altLang="zh-CN" dirty="0"/>
              <a:t>C5) </a:t>
            </a:r>
            <a:r>
              <a:rPr lang="zh-CN" altLang="en-US" dirty="0"/>
              <a:t>并更新相似度矩阵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2F108D-C9D4-47DA-8B29-061E7A9A3C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中间过程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156C58-FD15-4D36-BDEF-00747BB9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606" y="2222501"/>
            <a:ext cx="6577320" cy="411797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06A20BA-5570-4734-A48F-85D2451FE48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397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96CA75F-036B-4E9B-8AB5-4B1DAFB362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8627945" cy="3133725"/>
          </a:xfrm>
        </p:spPr>
        <p:txBody>
          <a:bodyPr/>
          <a:lstStyle/>
          <a:p>
            <a:r>
              <a:rPr lang="zh-CN" altLang="en-US" dirty="0"/>
              <a:t>问题在于</a:t>
            </a:r>
            <a:r>
              <a:rPr lang="en-US" altLang="zh-CN" dirty="0"/>
              <a:t> “</a:t>
            </a:r>
            <a:r>
              <a:rPr lang="zh-CN" altLang="en-US" dirty="0">
                <a:solidFill>
                  <a:srgbClr val="C00000"/>
                </a:solidFill>
              </a:rPr>
              <a:t>我们如何更新相似度矩阵</a:t>
            </a:r>
            <a:r>
              <a:rPr lang="en-US" altLang="zh-CN" dirty="0">
                <a:solidFill>
                  <a:srgbClr val="C00000"/>
                </a:solidFill>
              </a:rPr>
              <a:t>?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5FD15A-0843-459B-B522-6B98C0186A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合并后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B57A5C-CD1D-440B-8DFB-C21978DF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42" y="2060072"/>
            <a:ext cx="6805802" cy="444283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D7EB22-86EB-4C1A-AC4A-67993FF528D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808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300E84A-5FC3-4C49-BDCF-5B368BB879BE}"/>
              </a:ext>
            </a:extLst>
          </p:cNvPr>
          <p:cNvSpPr/>
          <p:nvPr/>
        </p:nvSpPr>
        <p:spPr bwMode="auto">
          <a:xfrm>
            <a:off x="6795083" y="1147763"/>
            <a:ext cx="4186106" cy="5236259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90E89FA-7179-4E1E-9303-22717E599A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6164846" cy="3133725"/>
          </a:xfrm>
        </p:spPr>
        <p:txBody>
          <a:bodyPr/>
          <a:lstStyle/>
          <a:p>
            <a:r>
              <a:rPr lang="zh-CN" altLang="en-US" dirty="0"/>
              <a:t>最小距离</a:t>
            </a:r>
            <a:r>
              <a:rPr lang="en-US" altLang="zh-CN" dirty="0"/>
              <a:t>(MIN)</a:t>
            </a:r>
          </a:p>
          <a:p>
            <a:r>
              <a:rPr lang="zh-CN" altLang="en-US" dirty="0"/>
              <a:t>最大距离</a:t>
            </a:r>
            <a:r>
              <a:rPr lang="en-US" altLang="zh-CN" dirty="0"/>
              <a:t>(MAX)</a:t>
            </a:r>
          </a:p>
          <a:p>
            <a:r>
              <a:rPr lang="zh-CN" altLang="en-US" dirty="0"/>
              <a:t>平均距离</a:t>
            </a:r>
            <a:r>
              <a:rPr lang="en-US" altLang="zh-CN" dirty="0"/>
              <a:t>(Group Average)</a:t>
            </a:r>
          </a:p>
          <a:p>
            <a:r>
              <a:rPr lang="zh-CN" altLang="en-US" dirty="0"/>
              <a:t>中心点距离</a:t>
            </a:r>
            <a:r>
              <a:rPr lang="en-US" altLang="zh-CN" dirty="0"/>
              <a:t>(Distance Between Centroids)</a:t>
            </a:r>
          </a:p>
          <a:p>
            <a:r>
              <a:rPr lang="zh-CN" altLang="en-US" dirty="0"/>
              <a:t>其他由某种目标函数推导出来的方法</a:t>
            </a:r>
            <a:endParaRPr lang="en-US" altLang="zh-CN" dirty="0"/>
          </a:p>
          <a:p>
            <a:pPr marL="628650" lvl="1" indent="-171450"/>
            <a:r>
              <a:rPr lang="en-US" altLang="zh-CN" sz="2400" dirty="0"/>
              <a:t>Ward’s </a:t>
            </a:r>
            <a:r>
              <a:rPr lang="zh-CN" altLang="en-US" sz="2400" dirty="0"/>
              <a:t>方法使用平方误差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384B6-6087-456B-942E-38E38F70F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999995" cy="392112"/>
          </a:xfrm>
        </p:spPr>
        <p:txBody>
          <a:bodyPr/>
          <a:lstStyle/>
          <a:p>
            <a:r>
              <a:rPr lang="zh-CN" altLang="en-US" dirty="0"/>
              <a:t>如何定义簇间的近似程度（</a:t>
            </a:r>
            <a:r>
              <a:rPr lang="en-US" altLang="zh-CN" dirty="0"/>
              <a:t>proximity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744F33-3018-4BA2-8BD9-6D431ECB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107" y="1357887"/>
            <a:ext cx="3471334" cy="1474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63EAD-83B5-4137-BCA2-192B087A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07" y="3285076"/>
            <a:ext cx="2404534" cy="26871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1D592CC-BDC5-4759-94C5-B88925ECD43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722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300E84A-5FC3-4C49-BDCF-5B368BB879BE}"/>
              </a:ext>
            </a:extLst>
          </p:cNvPr>
          <p:cNvSpPr/>
          <p:nvPr/>
        </p:nvSpPr>
        <p:spPr bwMode="auto">
          <a:xfrm>
            <a:off x="6795083" y="1147763"/>
            <a:ext cx="4186106" cy="5236259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90E89FA-7179-4E1E-9303-22717E599A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6095999" cy="313372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最小距离</a:t>
            </a:r>
            <a:r>
              <a:rPr lang="en-US" altLang="zh-CN" dirty="0">
                <a:solidFill>
                  <a:srgbClr val="C00000"/>
                </a:solidFill>
              </a:rPr>
              <a:t>(MIN) (Single link)</a:t>
            </a:r>
          </a:p>
          <a:p>
            <a:r>
              <a:rPr lang="zh-CN" altLang="en-US" dirty="0"/>
              <a:t>最大距离</a:t>
            </a:r>
            <a:r>
              <a:rPr lang="en-US" altLang="zh-CN" dirty="0"/>
              <a:t>(MAX)</a:t>
            </a:r>
          </a:p>
          <a:p>
            <a:r>
              <a:rPr lang="zh-CN" altLang="en-US" dirty="0"/>
              <a:t>平均距离</a:t>
            </a:r>
            <a:r>
              <a:rPr lang="en-US" altLang="zh-CN" dirty="0"/>
              <a:t>(Group Average)</a:t>
            </a:r>
          </a:p>
          <a:p>
            <a:r>
              <a:rPr lang="zh-CN" altLang="en-US" dirty="0"/>
              <a:t>中心点距离</a:t>
            </a:r>
            <a:r>
              <a:rPr lang="en-US" altLang="zh-CN" dirty="0"/>
              <a:t>(Distance Between Centroids)</a:t>
            </a:r>
            <a:endParaRPr lang="zh-CN" altLang="en-US" dirty="0"/>
          </a:p>
          <a:p>
            <a:r>
              <a:rPr lang="zh-CN" altLang="en-US" dirty="0"/>
              <a:t>其他由某种目标函数推导出来的方法</a:t>
            </a:r>
            <a:endParaRPr lang="en-US" altLang="zh-CN" dirty="0"/>
          </a:p>
          <a:p>
            <a:pPr marL="628650" lvl="1" indent="-171450"/>
            <a:r>
              <a:rPr lang="en-US" altLang="zh-CN" sz="2400" dirty="0"/>
              <a:t>Ward’s </a:t>
            </a:r>
            <a:r>
              <a:rPr lang="zh-CN" altLang="en-US" sz="2400" dirty="0"/>
              <a:t>方法使用平方误差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384B6-6087-456B-942E-38E38F70F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999995" cy="392112"/>
          </a:xfrm>
        </p:spPr>
        <p:txBody>
          <a:bodyPr/>
          <a:lstStyle/>
          <a:p>
            <a:r>
              <a:rPr lang="zh-CN" altLang="en-US" dirty="0"/>
              <a:t>如何定义簇间的近似程度（</a:t>
            </a:r>
            <a:r>
              <a:rPr lang="en-US" altLang="zh-CN" dirty="0"/>
              <a:t>proximity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CACF80-A38D-4420-B6C3-FB7B8BCA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491" y="1381805"/>
            <a:ext cx="3420534" cy="1491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A77E2F-6F11-4C86-B87D-E5134CB5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69" y="3429000"/>
            <a:ext cx="2506134" cy="21801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0E424F6-DE3E-4817-BADD-58B7A92BFA86}"/>
              </a:ext>
            </a:extLst>
          </p:cNvPr>
          <p:cNvSpPr/>
          <p:nvPr/>
        </p:nvSpPr>
        <p:spPr>
          <a:xfrm>
            <a:off x="1119076" y="4880475"/>
            <a:ext cx="6096000" cy="9629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Arial-BoldMT"/>
              </a:rPr>
              <a:t>优势</a:t>
            </a:r>
            <a:r>
              <a:rPr lang="en-US" altLang="zh-CN" sz="2000" dirty="0">
                <a:solidFill>
                  <a:srgbClr val="C00000"/>
                </a:solidFill>
                <a:latin typeface="ArialMT"/>
              </a:rPr>
              <a:t>: </a:t>
            </a:r>
            <a:r>
              <a:rPr lang="zh-CN" altLang="en-US" sz="2000" dirty="0">
                <a:solidFill>
                  <a:srgbClr val="C00000"/>
                </a:solidFill>
                <a:latin typeface="ArialMT"/>
              </a:rPr>
              <a:t>可形成非球形、非凸的簇</a:t>
            </a:r>
            <a:endParaRPr lang="en-US" altLang="zh-CN" sz="2000" dirty="0">
              <a:solidFill>
                <a:srgbClr val="C00000"/>
              </a:solidFill>
              <a:latin typeface="ArialMT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Arial-BoldMT"/>
              </a:rPr>
              <a:t>问题</a:t>
            </a:r>
            <a:r>
              <a:rPr lang="en-US" altLang="zh-CN" sz="2000" dirty="0">
                <a:solidFill>
                  <a:srgbClr val="C00000"/>
                </a:solidFill>
                <a:latin typeface="ArialMT"/>
              </a:rPr>
              <a:t>: </a:t>
            </a:r>
            <a:r>
              <a:rPr lang="zh-CN" altLang="en-US" sz="2000" dirty="0">
                <a:solidFill>
                  <a:srgbClr val="C00000"/>
                </a:solidFill>
                <a:latin typeface="ArialMT"/>
              </a:rPr>
              <a:t>链式效应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2B5852C-599C-499C-9F02-07B78A736C6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24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300E84A-5FC3-4C49-BDCF-5B368BB879BE}"/>
              </a:ext>
            </a:extLst>
          </p:cNvPr>
          <p:cNvSpPr/>
          <p:nvPr/>
        </p:nvSpPr>
        <p:spPr bwMode="auto">
          <a:xfrm>
            <a:off x="6795083" y="1147763"/>
            <a:ext cx="4186106" cy="5236259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90E89FA-7179-4E1E-9303-22717E599A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6095999" cy="3133725"/>
          </a:xfrm>
        </p:spPr>
        <p:txBody>
          <a:bodyPr/>
          <a:lstStyle/>
          <a:p>
            <a:r>
              <a:rPr lang="zh-CN" altLang="en-US" dirty="0"/>
              <a:t>最小距离</a:t>
            </a:r>
            <a:r>
              <a:rPr lang="en-US" altLang="zh-CN" dirty="0"/>
              <a:t>(MIN)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最大距离</a:t>
            </a:r>
            <a:r>
              <a:rPr lang="en-US" altLang="zh-CN" dirty="0">
                <a:solidFill>
                  <a:srgbClr val="C00000"/>
                </a:solidFill>
              </a:rPr>
              <a:t>(MAX) (complete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link)</a:t>
            </a:r>
            <a:endParaRPr lang="en-US" altLang="zh-CN" dirty="0"/>
          </a:p>
          <a:p>
            <a:r>
              <a:rPr lang="zh-CN" altLang="en-US" dirty="0"/>
              <a:t>平均距离</a:t>
            </a:r>
            <a:r>
              <a:rPr lang="en-US" altLang="zh-CN" dirty="0"/>
              <a:t>(Group Average)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中心点距离</a:t>
            </a:r>
            <a:r>
              <a:rPr lang="en-US" altLang="zh-CN" dirty="0"/>
              <a:t>(Distance Between Centroids)</a:t>
            </a:r>
            <a:endParaRPr lang="zh-CN" altLang="en-US" dirty="0"/>
          </a:p>
          <a:p>
            <a:r>
              <a:rPr lang="zh-CN" altLang="en-US" dirty="0"/>
              <a:t>其他由某种目标函数推导出来的方法</a:t>
            </a:r>
            <a:endParaRPr lang="en-US" altLang="zh-CN" dirty="0"/>
          </a:p>
          <a:p>
            <a:pPr marL="628650" lvl="1" indent="-171450"/>
            <a:r>
              <a:rPr lang="en-US" altLang="zh-CN" sz="2400" dirty="0"/>
              <a:t>Ward’s </a:t>
            </a:r>
            <a:r>
              <a:rPr lang="zh-CN" altLang="en-US" sz="2400" dirty="0"/>
              <a:t>方法使用平方误差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384B6-6087-456B-942E-38E38F70F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999995" cy="392112"/>
          </a:xfrm>
        </p:spPr>
        <p:txBody>
          <a:bodyPr/>
          <a:lstStyle/>
          <a:p>
            <a:r>
              <a:rPr lang="zh-CN" altLang="en-US" dirty="0"/>
              <a:t>如何定义簇间的近似程度（</a:t>
            </a:r>
            <a:r>
              <a:rPr lang="en-US" altLang="zh-CN" dirty="0"/>
              <a:t>proximity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38C533-BF91-40D4-8922-2D02D568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36" y="1418479"/>
            <a:ext cx="3352800" cy="1537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98D36E-A672-48DE-8B71-42DAA126D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069" y="3483662"/>
            <a:ext cx="2506134" cy="22265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FAB5EA7-2737-4DDF-8654-E45395081765}"/>
              </a:ext>
            </a:extLst>
          </p:cNvPr>
          <p:cNvSpPr/>
          <p:nvPr/>
        </p:nvSpPr>
        <p:spPr>
          <a:xfrm>
            <a:off x="453852" y="4864101"/>
            <a:ext cx="6096000" cy="9559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Arial-BoldMT"/>
              </a:rPr>
              <a:t>优势</a:t>
            </a:r>
            <a:r>
              <a:rPr lang="en-US" altLang="zh-CN" sz="2000" dirty="0">
                <a:solidFill>
                  <a:srgbClr val="C00000"/>
                </a:solidFill>
                <a:latin typeface="ArialMT"/>
              </a:rPr>
              <a:t>: </a:t>
            </a:r>
            <a:r>
              <a:rPr lang="zh-CN" altLang="en-US" sz="2000" dirty="0">
                <a:solidFill>
                  <a:srgbClr val="C00000"/>
                </a:solidFill>
                <a:latin typeface="ArialMT"/>
              </a:rPr>
              <a:t>对噪声更加鲁棒</a:t>
            </a:r>
            <a:r>
              <a:rPr lang="en-US" altLang="zh-CN" sz="2000" dirty="0">
                <a:solidFill>
                  <a:srgbClr val="C00000"/>
                </a:solidFill>
                <a:latin typeface="ArialMT"/>
              </a:rPr>
              <a:t> (</a:t>
            </a:r>
            <a:r>
              <a:rPr lang="zh-CN" altLang="en-US" sz="2000" dirty="0">
                <a:solidFill>
                  <a:srgbClr val="C00000"/>
                </a:solidFill>
                <a:latin typeface="ArialMT"/>
              </a:rPr>
              <a:t>不成链</a:t>
            </a:r>
            <a:r>
              <a:rPr lang="en-US" altLang="zh-CN" sz="2000" dirty="0">
                <a:solidFill>
                  <a:srgbClr val="C00000"/>
                </a:solidFill>
                <a:latin typeface="ArialM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Arial-BoldMT"/>
              </a:rPr>
              <a:t>问题</a:t>
            </a:r>
            <a:r>
              <a:rPr lang="en-US" altLang="zh-CN" sz="2000" dirty="0">
                <a:solidFill>
                  <a:srgbClr val="C00000"/>
                </a:solidFill>
                <a:latin typeface="ArialMT"/>
              </a:rPr>
              <a:t>: </a:t>
            </a:r>
            <a:r>
              <a:rPr lang="zh-CN" altLang="en-US" sz="2000" dirty="0">
                <a:solidFill>
                  <a:srgbClr val="C00000"/>
                </a:solidFill>
                <a:latin typeface="ArialMT"/>
              </a:rPr>
              <a:t>趋向于拆开大的簇</a:t>
            </a:r>
            <a:r>
              <a:rPr lang="en-US" altLang="zh-CN" sz="2000" dirty="0">
                <a:solidFill>
                  <a:srgbClr val="C00000"/>
                </a:solidFill>
                <a:latin typeface="ArialMT"/>
              </a:rPr>
              <a:t>,</a:t>
            </a:r>
            <a:r>
              <a:rPr lang="zh-CN" altLang="en-US" sz="2000" dirty="0">
                <a:solidFill>
                  <a:srgbClr val="C00000"/>
                </a:solidFill>
                <a:latin typeface="ArialMT"/>
              </a:rPr>
              <a:t>偏好球形</a:t>
            </a:r>
            <a:r>
              <a:rPr lang="en-US" altLang="zh-CN" sz="2000" dirty="0">
                <a:solidFill>
                  <a:srgbClr val="C00000"/>
                </a:solidFill>
                <a:latin typeface="ArialMT"/>
              </a:rPr>
              <a:t>(globular/round)</a:t>
            </a:r>
            <a:r>
              <a:rPr lang="zh-CN" altLang="en-US" sz="2000" dirty="0">
                <a:solidFill>
                  <a:srgbClr val="C00000"/>
                </a:solidFill>
                <a:latin typeface="ArialMT"/>
              </a:rPr>
              <a:t>簇</a:t>
            </a:r>
            <a:endParaRPr lang="en-US" altLang="zh-CN" sz="2000" dirty="0">
              <a:solidFill>
                <a:srgbClr val="C00000"/>
              </a:solidFill>
              <a:latin typeface="ArialMT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CF09698-173B-4D0C-9F45-92A39059B9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14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300E84A-5FC3-4C49-BDCF-5B368BB879BE}"/>
              </a:ext>
            </a:extLst>
          </p:cNvPr>
          <p:cNvSpPr/>
          <p:nvPr/>
        </p:nvSpPr>
        <p:spPr bwMode="auto">
          <a:xfrm>
            <a:off x="6795083" y="1147763"/>
            <a:ext cx="4186106" cy="5236259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384B6-6087-456B-942E-38E38F70F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999995" cy="392112"/>
          </a:xfrm>
        </p:spPr>
        <p:txBody>
          <a:bodyPr/>
          <a:lstStyle/>
          <a:p>
            <a:r>
              <a:rPr lang="zh-CN" altLang="en-US" dirty="0"/>
              <a:t>如何定义簇间的近似程度（</a:t>
            </a:r>
            <a:r>
              <a:rPr lang="en-US" altLang="zh-CN" dirty="0"/>
              <a:t>proximity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2C2322-6879-469B-A58A-FF024624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087" y="1474755"/>
            <a:ext cx="3217334" cy="1398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5C87C9-0C5E-447D-838E-5326A8896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202" y="3765892"/>
            <a:ext cx="2319867" cy="21505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9F6C5F7-8CE6-4C63-A20B-065893E792EC}"/>
              </a:ext>
            </a:extLst>
          </p:cNvPr>
          <p:cNvSpPr/>
          <p:nvPr/>
        </p:nvSpPr>
        <p:spPr>
          <a:xfrm>
            <a:off x="1007634" y="5091922"/>
            <a:ext cx="3517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MT"/>
              </a:rPr>
              <a:t>MIN </a:t>
            </a:r>
            <a:r>
              <a:rPr lang="zh-CN" altLang="en-US" sz="2400" dirty="0">
                <a:solidFill>
                  <a:srgbClr val="C00000"/>
                </a:solidFill>
                <a:latin typeface="ArialMT"/>
              </a:rPr>
              <a:t>和 </a:t>
            </a:r>
            <a:r>
              <a:rPr lang="en-US" altLang="zh-CN" sz="2400" dirty="0">
                <a:solidFill>
                  <a:srgbClr val="C00000"/>
                </a:solidFill>
                <a:latin typeface="ArialMT"/>
              </a:rPr>
              <a:t>MAX</a:t>
            </a:r>
            <a:r>
              <a:rPr lang="zh-CN" altLang="en-US" sz="2400" dirty="0">
                <a:solidFill>
                  <a:srgbClr val="C00000"/>
                </a:solidFill>
                <a:latin typeface="ArialMT"/>
              </a:rPr>
              <a:t> 的折中方案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990E89FA-7179-4E1E-9303-22717E599A9A}"/>
              </a:ext>
            </a:extLst>
          </p:cNvPr>
          <p:cNvSpPr txBox="1">
            <a:spLocks/>
          </p:cNvSpPr>
          <p:nvPr/>
        </p:nvSpPr>
        <p:spPr>
          <a:xfrm>
            <a:off x="526850" y="1017774"/>
            <a:ext cx="6268231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6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kern="1200" dirty="0" smtClean="0">
                <a:solidFill>
                  <a:srgbClr val="09405E"/>
                </a:solidFill>
                <a:latin typeface="+mn-lt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最小距离(</a:t>
            </a:r>
            <a:r>
              <a:rPr lang="en-US" altLang="zh-CN" dirty="0"/>
              <a:t>MIN)</a:t>
            </a:r>
          </a:p>
          <a:p>
            <a:r>
              <a:rPr lang="en-US" altLang="en-US" dirty="0"/>
              <a:t>最大距离</a:t>
            </a:r>
            <a:r>
              <a:rPr lang="en-US" altLang="zh-CN" dirty="0"/>
              <a:t>(MAX) </a:t>
            </a:r>
            <a:endParaRPr lang="zh-CN" altLang="en-US" dirty="0"/>
          </a:p>
          <a:p>
            <a:r>
              <a:rPr lang="en-US" altLang="en-US" dirty="0">
                <a:solidFill>
                  <a:srgbClr val="C00000"/>
                </a:solidFill>
              </a:rPr>
              <a:t>平均距离</a:t>
            </a:r>
            <a:r>
              <a:rPr lang="en-US" altLang="zh-CN" dirty="0">
                <a:solidFill>
                  <a:srgbClr val="C00000"/>
                </a:solidFill>
              </a:rPr>
              <a:t>(Group Average)(average-linkage)</a:t>
            </a:r>
          </a:p>
          <a:p>
            <a:r>
              <a:rPr lang="en-US" dirty="0"/>
              <a:t>中心点距离</a:t>
            </a:r>
            <a:r>
              <a:rPr lang="en-US" altLang="zh-CN" dirty="0"/>
              <a:t>(Distance Between Centroids)</a:t>
            </a:r>
            <a:endParaRPr lang="en-US" dirty="0"/>
          </a:p>
          <a:p>
            <a:r>
              <a:rPr lang="zh-CN" altLang="en-US" dirty="0"/>
              <a:t>其他由某种目标函数推导出来的方法</a:t>
            </a:r>
            <a:endParaRPr lang="en-US" altLang="zh-CN" dirty="0"/>
          </a:p>
          <a:p>
            <a:pPr marL="628650" lvl="1" indent="-171450"/>
            <a:r>
              <a:rPr lang="en-US" altLang="zh-CN" sz="2400" dirty="0"/>
              <a:t>Ward’s </a:t>
            </a:r>
            <a:r>
              <a:rPr lang="en-US" sz="2400" dirty="0"/>
              <a:t>方法使用平方误差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E365D8A-F26A-4EC1-AC03-68BF43FFA74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003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300E84A-5FC3-4C49-BDCF-5B368BB879BE}"/>
              </a:ext>
            </a:extLst>
          </p:cNvPr>
          <p:cNvSpPr/>
          <p:nvPr/>
        </p:nvSpPr>
        <p:spPr bwMode="auto">
          <a:xfrm>
            <a:off x="6795083" y="1147763"/>
            <a:ext cx="4186106" cy="5236259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90E89FA-7179-4E1E-9303-22717E599A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6164845" cy="3133725"/>
          </a:xfrm>
        </p:spPr>
        <p:txBody>
          <a:bodyPr/>
          <a:lstStyle/>
          <a:p>
            <a:r>
              <a:rPr lang="en-US" altLang="zh-CN" dirty="0"/>
              <a:t>最小距离(MIN)</a:t>
            </a:r>
          </a:p>
          <a:p>
            <a:r>
              <a:rPr lang="en-US" altLang="en-US" dirty="0"/>
              <a:t>最大距离</a:t>
            </a:r>
            <a:r>
              <a:rPr lang="en-US" altLang="zh-CN" dirty="0"/>
              <a:t>(MAX) </a:t>
            </a:r>
            <a:endParaRPr lang="zh-CN" altLang="en-US" dirty="0"/>
          </a:p>
          <a:p>
            <a:r>
              <a:rPr lang="en-US" altLang="en-US" dirty="0"/>
              <a:t>平均距离</a:t>
            </a:r>
            <a:r>
              <a:rPr lang="en-US" altLang="zh-CN" dirty="0"/>
              <a:t>(Group Average)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中心点距离(Distance Between Centroids)</a:t>
            </a:r>
          </a:p>
          <a:p>
            <a:r>
              <a:rPr lang="zh-CN" altLang="en-US" dirty="0"/>
              <a:t>其他由某种目标函数推导出来的方法</a:t>
            </a:r>
            <a:endParaRPr lang="en-US" altLang="zh-CN" dirty="0"/>
          </a:p>
          <a:p>
            <a:pPr marL="628650" lvl="1" indent="-171450"/>
            <a:r>
              <a:rPr lang="en-US" altLang="zh-CN" sz="2400" dirty="0"/>
              <a:t>Ward’s 方法使用平方误差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384B6-6087-456B-942E-38E38F70F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7999995" cy="392112"/>
          </a:xfrm>
        </p:spPr>
        <p:txBody>
          <a:bodyPr/>
          <a:lstStyle/>
          <a:p>
            <a:r>
              <a:rPr lang="zh-CN" altLang="en-US" dirty="0"/>
              <a:t>如何定义簇间的近似程度（</a:t>
            </a:r>
            <a:r>
              <a:rPr lang="en-US" altLang="zh-CN" dirty="0"/>
              <a:t>proximity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163EAD-83B5-4137-BCA2-192B087A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507" y="3285076"/>
            <a:ext cx="2404534" cy="268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EC8F34-7701-4FB5-9820-1E47DD37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36" y="1352230"/>
            <a:ext cx="3352800" cy="1521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ADE7092-F7E0-4924-B77C-09D17FDD423D}"/>
              </a:ext>
            </a:extLst>
          </p:cNvPr>
          <p:cNvSpPr/>
          <p:nvPr/>
        </p:nvSpPr>
        <p:spPr>
          <a:xfrm>
            <a:off x="678852" y="5061088"/>
            <a:ext cx="5890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ArialMT"/>
              </a:rPr>
              <a:t>问题</a:t>
            </a:r>
            <a:r>
              <a:rPr lang="en-US" altLang="zh-CN" sz="2400" dirty="0">
                <a:solidFill>
                  <a:srgbClr val="C00000"/>
                </a:solidFill>
                <a:latin typeface="ArialMT"/>
              </a:rPr>
              <a:t>: </a:t>
            </a:r>
            <a:r>
              <a:rPr lang="zh-CN" altLang="en-US" sz="2400" dirty="0">
                <a:solidFill>
                  <a:srgbClr val="C00000"/>
                </a:solidFill>
                <a:latin typeface="ArialMT"/>
              </a:rPr>
              <a:t>反向效应</a:t>
            </a:r>
            <a:r>
              <a:rPr lang="en-US" altLang="zh-CN" sz="2400" dirty="0">
                <a:solidFill>
                  <a:srgbClr val="C00000"/>
                </a:solidFill>
                <a:latin typeface="ArialMT"/>
              </a:rPr>
              <a:t> (</a:t>
            </a:r>
            <a:r>
              <a:rPr lang="zh-CN" altLang="en-US" sz="2400" dirty="0">
                <a:solidFill>
                  <a:srgbClr val="C00000"/>
                </a:solidFill>
                <a:latin typeface="ArialMT"/>
              </a:rPr>
              <a:t>后边合并的簇间距离可能比之前合并的簇间距离更近</a:t>
            </a:r>
            <a:r>
              <a:rPr lang="en-US" altLang="zh-CN" sz="2400" dirty="0">
                <a:solidFill>
                  <a:srgbClr val="C00000"/>
                </a:solidFill>
                <a:latin typeface="ArialMT"/>
              </a:rPr>
              <a:t>)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5F46FF-4201-4971-A1FB-BD182DBAB9B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66EDCAD-EEA6-47E2-B99D-F854873FBAC3}" type="slidenum">
              <a:rPr lang="zh-CN" altLang="en-US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24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7_自定义设计方案">
  <a:themeElements>
    <a:clrScheme name="7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自定义设计方案">
  <a:themeElements>
    <a:clrScheme name="9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0_自定义设计方案">
  <a:themeElements>
    <a:clrScheme name="10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1_自定义设计方案">
  <a:themeElements>
    <a:clrScheme name="1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2_自定义设计方案">
  <a:themeElements>
    <a:clrScheme name="1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3_Office 主题 1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4409</TotalTime>
  <Pages>0</Pages>
  <Words>6315</Words>
  <Characters>0</Characters>
  <Application>Microsoft Office PowerPoint</Application>
  <DocSecurity>0</DocSecurity>
  <PresentationFormat>宽屏</PresentationFormat>
  <Lines>0</Lines>
  <Paragraphs>992</Paragraphs>
  <Slides>118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48" baseType="lpstr">
      <vt:lpstr>Abadi MT Condensed Extra Bold</vt:lpstr>
      <vt:lpstr>Arial-BoldMT</vt:lpstr>
      <vt:lpstr>ArialMT</vt:lpstr>
      <vt:lpstr>Nimbus Roman No9 L</vt:lpstr>
      <vt:lpstr>等线</vt:lpstr>
      <vt:lpstr>宋体</vt:lpstr>
      <vt:lpstr>微软雅黑</vt:lpstr>
      <vt:lpstr>Arial</vt:lpstr>
      <vt:lpstr>Calibri</vt:lpstr>
      <vt:lpstr>Calibri Light</vt:lpstr>
      <vt:lpstr>Cambria Math</vt:lpstr>
      <vt:lpstr>Segoe UI</vt:lpstr>
      <vt:lpstr>Times New Roman</vt:lpstr>
      <vt:lpstr>Ubuntu</vt:lpstr>
      <vt:lpstr>Wingdings</vt:lpstr>
      <vt:lpstr>Office 主题</vt:lpstr>
      <vt:lpstr>1_自定义设计方案</vt:lpstr>
      <vt:lpstr>1_Office 主题</vt:lpstr>
      <vt:lpstr>3_Office 主题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9_自定义设计方案</vt:lpstr>
      <vt:lpstr>10_自定义设计方案</vt:lpstr>
      <vt:lpstr>11_自定义设计方案</vt:lpstr>
      <vt:lpstr>12_自定义设计方案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Li</cp:lastModifiedBy>
  <cp:revision>662</cp:revision>
  <cp:lastPrinted>2018-11-14T09:07:14Z</cp:lastPrinted>
  <dcterms:created xsi:type="dcterms:W3CDTF">2014-06-29T11:45:14Z</dcterms:created>
  <dcterms:modified xsi:type="dcterms:W3CDTF">2022-11-07T00:58:29Z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